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notesMasterIdLst>
    <p:notesMasterId r:id="rId28"/>
  </p:notesMasterIdLst>
  <p:handoutMasterIdLst>
    <p:handoutMasterId r:id="rId29"/>
  </p:handoutMasterIdLst>
  <p:sldIdLst>
    <p:sldId id="296" r:id="rId2"/>
    <p:sldId id="259" r:id="rId3"/>
    <p:sldId id="276" r:id="rId4"/>
    <p:sldId id="277" r:id="rId5"/>
    <p:sldId id="279" r:id="rId6"/>
    <p:sldId id="278" r:id="rId7"/>
    <p:sldId id="260" r:id="rId8"/>
    <p:sldId id="297" r:id="rId9"/>
    <p:sldId id="306" r:id="rId10"/>
    <p:sldId id="261" r:id="rId11"/>
    <p:sldId id="281" r:id="rId12"/>
    <p:sldId id="307" r:id="rId13"/>
    <p:sldId id="282" r:id="rId14"/>
    <p:sldId id="283" r:id="rId15"/>
    <p:sldId id="284" r:id="rId16"/>
    <p:sldId id="285" r:id="rId17"/>
    <p:sldId id="286" r:id="rId18"/>
    <p:sldId id="287" r:id="rId19"/>
    <p:sldId id="288" r:id="rId20"/>
    <p:sldId id="308" r:id="rId21"/>
    <p:sldId id="290" r:id="rId22"/>
    <p:sldId id="289" r:id="rId23"/>
    <p:sldId id="291" r:id="rId24"/>
    <p:sldId id="292" r:id="rId25"/>
    <p:sldId id="293" r:id="rId26"/>
    <p:sldId id="29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E00"/>
    <a:srgbClr val="CE3333"/>
    <a:srgbClr val="EFF2F4"/>
    <a:srgbClr val="3D4E5C"/>
    <a:srgbClr val="D7F5FD"/>
    <a:srgbClr val="0CC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335" autoAdjust="0"/>
    <p:restoredTop sz="77747" autoAdjust="0"/>
  </p:normalViewPr>
  <p:slideViewPr>
    <p:cSldViewPr snapToGrid="0">
      <p:cViewPr varScale="1">
        <p:scale>
          <a:sx n="68" d="100"/>
          <a:sy n="68" d="100"/>
        </p:scale>
        <p:origin x="232" y="824"/>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85" d="100"/>
          <a:sy n="85" d="100"/>
        </p:scale>
        <p:origin x="305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CDF391E-DFD4-4F97-AACE-3AFA6F3508A7}" type="datetime1">
              <a:rPr lang="de-DE" smtClean="0"/>
              <a:t>10.07.19</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de-DE" smtClean="0"/>
              <a:t>‹Nr.›</a:t>
            </a:fld>
            <a:endParaRPr lang="de-DE"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0D87645-552C-4DB2-907C-169A2D8E39FC}" type="datetime1">
              <a:rPr lang="de-DE" smtClean="0"/>
              <a:t>10.07.19</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dirty="0"/>
              <a:t>Textmasterformat durch Klicken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de-DE" smtClean="0"/>
              <a:t>‹Nr.›</a:t>
            </a:fld>
            <a:endParaRPr lang="de-DE"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171450" indent="-171450" rtl="0">
              <a:buFont typeface="Arial" panose="020B0604020202020204" pitchFamily="34" charset="0"/>
              <a:buChar char="•"/>
            </a:pPr>
            <a:r>
              <a:rPr lang="de-DE" dirty="0"/>
              <a:t>Diesen Nutzen kann Ihr Publikum aus der Präsentation ziehen: Erwachsene Lernende zeigen größeres Interesse für ein Thema, wenn sie wissen, warum oder in welcher Weise es für sie wichtig ist.</a:t>
            </a:r>
          </a:p>
          <a:p>
            <a:pPr marL="171450" indent="-171450" rtl="0">
              <a:buFont typeface="Arial" panose="020B0604020202020204" pitchFamily="34" charset="0"/>
              <a:buChar char="•"/>
            </a:pPr>
            <a:r>
              <a:rPr lang="de-DE" dirty="0"/>
              <a:t>Erfahrungsniveau des Referenten mit dem Thema: Geben Sie in diesem Bereich kurz Ihre Referenzen an, oder erläutern Sie, warum die Teilnehmer Ihnen Gehör schenken sollten.</a:t>
            </a:r>
          </a:p>
        </p:txBody>
      </p:sp>
      <p:sp>
        <p:nvSpPr>
          <p:cNvPr id="4" name="Foliennummernplatzhalter 3"/>
          <p:cNvSpPr>
            <a:spLocks noGrp="1"/>
          </p:cNvSpPr>
          <p:nvPr>
            <p:ph type="sldNum" sz="quarter" idx="10"/>
          </p:nvPr>
        </p:nvSpPr>
        <p:spPr/>
        <p:txBody>
          <a:bodyPr rtlCol="0"/>
          <a:lstStyle/>
          <a:p>
            <a:pPr rtl="0"/>
            <a:fld id="{32674CE4-FBD8-4481-AEFB-CA53E599A745}" type="slidenum">
              <a:rPr lang="de-DE" smtClean="0"/>
              <a:t>1</a:t>
            </a:fld>
            <a:endParaRPr lang="de-DE" dirty="0"/>
          </a:p>
        </p:txBody>
      </p:sp>
    </p:spTree>
    <p:extLst>
      <p:ext uri="{BB962C8B-B14F-4D97-AF65-F5344CB8AC3E}">
        <p14:creationId xmlns:p14="http://schemas.microsoft.com/office/powerpoint/2010/main" val="1946789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171450" indent="-171450" rtl="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rtlCol="0"/>
          <a:lstStyle/>
          <a:p>
            <a:pPr rtl="0"/>
            <a:fld id="{CF2FD335-6D8E-486A-8F5F-DFC7325903FF}" type="slidenum">
              <a:rPr lang="de-DE" smtClean="0"/>
              <a:t>12</a:t>
            </a:fld>
            <a:endParaRPr lang="de-DE" dirty="0"/>
          </a:p>
        </p:txBody>
      </p:sp>
    </p:spTree>
    <p:extLst>
      <p:ext uri="{BB962C8B-B14F-4D97-AF65-F5344CB8AC3E}">
        <p14:creationId xmlns:p14="http://schemas.microsoft.com/office/powerpoint/2010/main" val="2388495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171450" indent="-171450" rtl="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rtlCol="0"/>
          <a:lstStyle/>
          <a:p>
            <a:pPr rtl="0"/>
            <a:fld id="{CF2FD335-6D8E-486A-8F5F-DFC7325903FF}" type="slidenum">
              <a:rPr lang="de-DE" smtClean="0"/>
              <a:t>13</a:t>
            </a:fld>
            <a:endParaRPr lang="de-DE" dirty="0"/>
          </a:p>
        </p:txBody>
      </p:sp>
    </p:spTree>
    <p:extLst>
      <p:ext uri="{BB962C8B-B14F-4D97-AF65-F5344CB8AC3E}">
        <p14:creationId xmlns:p14="http://schemas.microsoft.com/office/powerpoint/2010/main" val="1906082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171450" indent="-171450" rtl="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rtlCol="0"/>
          <a:lstStyle/>
          <a:p>
            <a:pPr rtl="0"/>
            <a:fld id="{CF2FD335-6D8E-486A-8F5F-DFC7325903FF}" type="slidenum">
              <a:rPr lang="de-DE" smtClean="0"/>
              <a:t>14</a:t>
            </a:fld>
            <a:endParaRPr lang="de-DE" dirty="0"/>
          </a:p>
        </p:txBody>
      </p:sp>
    </p:spTree>
    <p:extLst>
      <p:ext uri="{BB962C8B-B14F-4D97-AF65-F5344CB8AC3E}">
        <p14:creationId xmlns:p14="http://schemas.microsoft.com/office/powerpoint/2010/main" val="1888035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171450" indent="-171450" rtl="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rtlCol="0"/>
          <a:lstStyle/>
          <a:p>
            <a:pPr rtl="0"/>
            <a:fld id="{CF2FD335-6D8E-486A-8F5F-DFC7325903FF}" type="slidenum">
              <a:rPr lang="de-DE" smtClean="0"/>
              <a:t>15</a:t>
            </a:fld>
            <a:endParaRPr lang="de-DE" dirty="0"/>
          </a:p>
        </p:txBody>
      </p:sp>
    </p:spTree>
    <p:extLst>
      <p:ext uri="{BB962C8B-B14F-4D97-AF65-F5344CB8AC3E}">
        <p14:creationId xmlns:p14="http://schemas.microsoft.com/office/powerpoint/2010/main" val="121597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171450" indent="-171450" rtl="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rtlCol="0"/>
          <a:lstStyle/>
          <a:p>
            <a:pPr rtl="0"/>
            <a:fld id="{CF2FD335-6D8E-486A-8F5F-DFC7325903FF}" type="slidenum">
              <a:rPr lang="de-DE" smtClean="0"/>
              <a:t>16</a:t>
            </a:fld>
            <a:endParaRPr lang="de-DE" dirty="0"/>
          </a:p>
        </p:txBody>
      </p:sp>
    </p:spTree>
    <p:extLst>
      <p:ext uri="{BB962C8B-B14F-4D97-AF65-F5344CB8AC3E}">
        <p14:creationId xmlns:p14="http://schemas.microsoft.com/office/powerpoint/2010/main" val="184247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171450" indent="-171450" rtl="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rtlCol="0"/>
          <a:lstStyle/>
          <a:p>
            <a:pPr rtl="0"/>
            <a:fld id="{CF2FD335-6D8E-486A-8F5F-DFC7325903FF}" type="slidenum">
              <a:rPr lang="de-DE" smtClean="0"/>
              <a:t>17</a:t>
            </a:fld>
            <a:endParaRPr lang="de-DE" dirty="0"/>
          </a:p>
        </p:txBody>
      </p:sp>
    </p:spTree>
    <p:extLst>
      <p:ext uri="{BB962C8B-B14F-4D97-AF65-F5344CB8AC3E}">
        <p14:creationId xmlns:p14="http://schemas.microsoft.com/office/powerpoint/2010/main" val="1330096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171450" indent="-171450" rtl="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rtlCol="0"/>
          <a:lstStyle/>
          <a:p>
            <a:pPr rtl="0"/>
            <a:fld id="{CF2FD335-6D8E-486A-8F5F-DFC7325903FF}" type="slidenum">
              <a:rPr lang="de-DE" smtClean="0"/>
              <a:t>18</a:t>
            </a:fld>
            <a:endParaRPr lang="de-DE" dirty="0"/>
          </a:p>
        </p:txBody>
      </p:sp>
    </p:spTree>
    <p:extLst>
      <p:ext uri="{BB962C8B-B14F-4D97-AF65-F5344CB8AC3E}">
        <p14:creationId xmlns:p14="http://schemas.microsoft.com/office/powerpoint/2010/main" val="1333982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171450" indent="-171450" rtl="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rtlCol="0"/>
          <a:lstStyle/>
          <a:p>
            <a:pPr rtl="0"/>
            <a:fld id="{CF2FD335-6D8E-486A-8F5F-DFC7325903FF}" type="slidenum">
              <a:rPr lang="de-DE" smtClean="0"/>
              <a:t>19</a:t>
            </a:fld>
            <a:endParaRPr lang="de-DE" dirty="0"/>
          </a:p>
        </p:txBody>
      </p:sp>
    </p:spTree>
    <p:extLst>
      <p:ext uri="{BB962C8B-B14F-4D97-AF65-F5344CB8AC3E}">
        <p14:creationId xmlns:p14="http://schemas.microsoft.com/office/powerpoint/2010/main" val="1143771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171450" indent="-171450" rtl="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rtlCol="0"/>
          <a:lstStyle/>
          <a:p>
            <a:pPr rtl="0"/>
            <a:fld id="{CF2FD335-6D8E-486A-8F5F-DFC7325903FF}" type="slidenum">
              <a:rPr lang="de-DE" smtClean="0"/>
              <a:t>21</a:t>
            </a:fld>
            <a:endParaRPr lang="de-DE" dirty="0"/>
          </a:p>
        </p:txBody>
      </p:sp>
    </p:spTree>
    <p:extLst>
      <p:ext uri="{BB962C8B-B14F-4D97-AF65-F5344CB8AC3E}">
        <p14:creationId xmlns:p14="http://schemas.microsoft.com/office/powerpoint/2010/main" val="408650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171450" indent="-171450" rtl="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rtlCol="0"/>
          <a:lstStyle/>
          <a:p>
            <a:pPr rtl="0"/>
            <a:fld id="{CF2FD335-6D8E-486A-8F5F-DFC7325903FF}" type="slidenum">
              <a:rPr lang="de-DE" smtClean="0"/>
              <a:t>22</a:t>
            </a:fld>
            <a:endParaRPr lang="de-DE" dirty="0"/>
          </a:p>
        </p:txBody>
      </p:sp>
    </p:spTree>
    <p:extLst>
      <p:ext uri="{BB962C8B-B14F-4D97-AF65-F5344CB8AC3E}">
        <p14:creationId xmlns:p14="http://schemas.microsoft.com/office/powerpoint/2010/main" val="177074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171450" indent="-171450" rtl="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rtlCol="0"/>
          <a:lstStyle/>
          <a:p>
            <a:pPr rtl="0"/>
            <a:fld id="{CF2FD335-6D8E-486A-8F5F-DFC7325903FF}" type="slidenum">
              <a:rPr lang="de-DE" smtClean="0"/>
              <a:t>2</a:t>
            </a:fld>
            <a:endParaRPr lang="de-DE" dirty="0"/>
          </a:p>
        </p:txBody>
      </p:sp>
    </p:spTree>
    <p:extLst>
      <p:ext uri="{BB962C8B-B14F-4D97-AF65-F5344CB8AC3E}">
        <p14:creationId xmlns:p14="http://schemas.microsoft.com/office/powerpoint/2010/main" val="3185287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171450" indent="-171450" rtl="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rtlCol="0"/>
          <a:lstStyle/>
          <a:p>
            <a:pPr rtl="0"/>
            <a:fld id="{CF2FD335-6D8E-486A-8F5F-DFC7325903FF}" type="slidenum">
              <a:rPr lang="de-DE" smtClean="0"/>
              <a:t>23</a:t>
            </a:fld>
            <a:endParaRPr lang="de-DE" dirty="0"/>
          </a:p>
        </p:txBody>
      </p:sp>
    </p:spTree>
    <p:extLst>
      <p:ext uri="{BB962C8B-B14F-4D97-AF65-F5344CB8AC3E}">
        <p14:creationId xmlns:p14="http://schemas.microsoft.com/office/powerpoint/2010/main" val="373601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Hier</a:t>
            </a:r>
            <a:r>
              <a:rPr lang="en-US" dirty="0"/>
              <a:t> den </a:t>
            </a:r>
            <a:r>
              <a:rPr lang="en-US" dirty="0" err="1"/>
              <a:t>Studis</a:t>
            </a:r>
            <a:r>
              <a:rPr lang="en-US" dirty="0"/>
              <a:t> </a:t>
            </a:r>
            <a:r>
              <a:rPr lang="en-US" dirty="0" err="1"/>
              <a:t>Zeit</a:t>
            </a:r>
            <a:r>
              <a:rPr lang="en-US" dirty="0"/>
              <a:t> </a:t>
            </a:r>
            <a:r>
              <a:rPr lang="en-US" dirty="0" err="1"/>
              <a:t>geben</a:t>
            </a:r>
            <a:r>
              <a:rPr lang="en-US" dirty="0"/>
              <a:t> </a:t>
            </a:r>
            <a:r>
              <a:rPr lang="en-US" dirty="0" err="1"/>
              <a:t>zu</a:t>
            </a:r>
            <a:r>
              <a:rPr lang="en-US" dirty="0"/>
              <a:t> den </a:t>
            </a:r>
            <a:r>
              <a:rPr lang="en-US" dirty="0" err="1"/>
              <a:t>Inhalten</a:t>
            </a:r>
            <a:r>
              <a:rPr lang="en-US" dirty="0"/>
              <a:t> </a:t>
            </a:r>
            <a:r>
              <a:rPr lang="en-US" dirty="0" err="1"/>
              <a:t>Fragen</a:t>
            </a:r>
            <a:r>
              <a:rPr lang="en-US" dirty="0"/>
              <a:t> </a:t>
            </a:r>
            <a:r>
              <a:rPr lang="en-US" dirty="0" err="1"/>
              <a:t>zu</a:t>
            </a:r>
            <a:r>
              <a:rPr lang="en-US" dirty="0"/>
              <a:t> </a:t>
            </a:r>
            <a:r>
              <a:rPr lang="en-US" dirty="0" err="1"/>
              <a:t>stellen</a:t>
            </a:r>
            <a:endParaRPr lang="en-US" dirty="0"/>
          </a:p>
        </p:txBody>
      </p:sp>
      <p:sp>
        <p:nvSpPr>
          <p:cNvPr id="4" name="Slide Number Placeholder 3"/>
          <p:cNvSpPr>
            <a:spLocks noGrp="1"/>
          </p:cNvSpPr>
          <p:nvPr>
            <p:ph type="sldNum" sz="quarter" idx="10"/>
          </p:nvPr>
        </p:nvSpPr>
        <p:spPr/>
        <p:txBody>
          <a:bodyPr/>
          <a:lstStyle/>
          <a:p>
            <a:pPr rtl="0"/>
            <a:fld id="{32674CE4-FBD8-4481-AEFB-CA53E599A745}" type="slidenum">
              <a:rPr lang="de-DE" smtClean="0"/>
              <a:t>24</a:t>
            </a:fld>
            <a:endParaRPr lang="de-DE" dirty="0"/>
          </a:p>
        </p:txBody>
      </p:sp>
    </p:spTree>
    <p:extLst>
      <p:ext uri="{BB962C8B-B14F-4D97-AF65-F5344CB8AC3E}">
        <p14:creationId xmlns:p14="http://schemas.microsoft.com/office/powerpoint/2010/main" val="1301515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171450" indent="-171450" rtl="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rtlCol="0"/>
          <a:lstStyle/>
          <a:p>
            <a:pPr rtl="0"/>
            <a:fld id="{CF2FD335-6D8E-486A-8F5F-DFC7325903FF}" type="slidenum">
              <a:rPr lang="de-DE" smtClean="0"/>
              <a:t>25</a:t>
            </a:fld>
            <a:endParaRPr lang="de-DE" dirty="0"/>
          </a:p>
        </p:txBody>
      </p:sp>
    </p:spTree>
    <p:extLst>
      <p:ext uri="{BB962C8B-B14F-4D97-AF65-F5344CB8AC3E}">
        <p14:creationId xmlns:p14="http://schemas.microsoft.com/office/powerpoint/2010/main" val="417107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171450" indent="-171450" rtl="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rtlCol="0"/>
          <a:lstStyle/>
          <a:p>
            <a:pPr rtl="0"/>
            <a:fld id="{CF2FD335-6D8E-486A-8F5F-DFC7325903FF}" type="slidenum">
              <a:rPr lang="de-DE" smtClean="0"/>
              <a:t>26</a:t>
            </a:fld>
            <a:endParaRPr lang="de-DE" dirty="0"/>
          </a:p>
        </p:txBody>
      </p:sp>
    </p:spTree>
    <p:extLst>
      <p:ext uri="{BB962C8B-B14F-4D97-AF65-F5344CB8AC3E}">
        <p14:creationId xmlns:p14="http://schemas.microsoft.com/office/powerpoint/2010/main" val="940456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32674CE4-FBD8-4481-AEFB-CA53E599A745}" type="slidenum">
              <a:rPr lang="de-DE" smtClean="0"/>
              <a:t>4</a:t>
            </a:fld>
            <a:endParaRPr lang="de-DE" dirty="0"/>
          </a:p>
        </p:txBody>
      </p:sp>
    </p:spTree>
    <p:extLst>
      <p:ext uri="{BB962C8B-B14F-4D97-AF65-F5344CB8AC3E}">
        <p14:creationId xmlns:p14="http://schemas.microsoft.com/office/powerpoint/2010/main" val="66585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Brachten sich über eine Stellungnahme ein; Rektor*innen: Nur beiläufig aus Kanzler*</a:t>
            </a:r>
            <a:r>
              <a:rPr lang="de-DE" dirty="0" err="1"/>
              <a:t>innensgewählte</a:t>
            </a:r>
            <a:r>
              <a:rPr lang="de-DE" dirty="0"/>
              <a:t> konsultiert (wie zu erwarten war, gab es hier aber wenig Kritik; Studierende: Keine Antworten auf offene Briefe, keine Einladungen zu Gesprächen mit Hochschulen, keine Einladungen ins Ministerium,… </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a:sym typeface="Wingdings" panose="05000000000000000000" pitchFamily="2" charset="2"/>
              </a:rPr>
              <a:t> Negative Kritik und Pressearbeit</a:t>
            </a:r>
            <a:r>
              <a:rPr lang="de-DE" dirty="0"/>
              <a:t>)</a:t>
            </a:r>
            <a:endParaRPr lang="en-US" dirty="0"/>
          </a:p>
          <a:p>
            <a:endParaRPr lang="en-US" dirty="0"/>
          </a:p>
        </p:txBody>
      </p:sp>
      <p:sp>
        <p:nvSpPr>
          <p:cNvPr id="4" name="Slide Number Placeholder 3"/>
          <p:cNvSpPr>
            <a:spLocks noGrp="1"/>
          </p:cNvSpPr>
          <p:nvPr>
            <p:ph type="sldNum" sz="quarter" idx="10"/>
          </p:nvPr>
        </p:nvSpPr>
        <p:spPr/>
        <p:txBody>
          <a:bodyPr/>
          <a:lstStyle/>
          <a:p>
            <a:pPr rtl="0"/>
            <a:fld id="{32674CE4-FBD8-4481-AEFB-CA53E599A745}" type="slidenum">
              <a:rPr lang="de-DE" smtClean="0"/>
              <a:t>5</a:t>
            </a:fld>
            <a:endParaRPr lang="de-DE" dirty="0"/>
          </a:p>
        </p:txBody>
      </p:sp>
    </p:spTree>
    <p:extLst>
      <p:ext uri="{BB962C8B-B14F-4D97-AF65-F5344CB8AC3E}">
        <p14:creationId xmlns:p14="http://schemas.microsoft.com/office/powerpoint/2010/main" val="255467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171450" indent="-171450" rtl="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rtlCol="0"/>
          <a:lstStyle/>
          <a:p>
            <a:pPr rtl="0"/>
            <a:fld id="{CF2FD335-6D8E-486A-8F5F-DFC7325903FF}" type="slidenum">
              <a:rPr lang="de-DE" smtClean="0"/>
              <a:t>7</a:t>
            </a:fld>
            <a:endParaRPr lang="de-DE" dirty="0"/>
          </a:p>
        </p:txBody>
      </p:sp>
    </p:spTree>
    <p:extLst>
      <p:ext uri="{BB962C8B-B14F-4D97-AF65-F5344CB8AC3E}">
        <p14:creationId xmlns:p14="http://schemas.microsoft.com/office/powerpoint/2010/main" val="2471344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171450" indent="-171450" rtl="0">
              <a:buFont typeface="Arial" panose="020B0604020202020204" pitchFamily="34" charset="0"/>
              <a:buChar char="•"/>
            </a:pPr>
            <a:r>
              <a:rPr lang="de-DE" dirty="0"/>
              <a:t>Verbot von Anwesenheitspflichten soll abgeschafft werden (derzeitiges Hochschulgesetz beinhaltet das Verbot der allgemeinen Anwesenheitspflicht)</a:t>
            </a:r>
          </a:p>
        </p:txBody>
      </p:sp>
      <p:sp>
        <p:nvSpPr>
          <p:cNvPr id="4" name="Foliennummernplatzhalter 3"/>
          <p:cNvSpPr>
            <a:spLocks noGrp="1"/>
          </p:cNvSpPr>
          <p:nvPr>
            <p:ph type="sldNum" sz="quarter" idx="10"/>
          </p:nvPr>
        </p:nvSpPr>
        <p:spPr/>
        <p:txBody>
          <a:bodyPr rtlCol="0"/>
          <a:lstStyle/>
          <a:p>
            <a:pPr rtl="0"/>
            <a:fld id="{CF2FD335-6D8E-486A-8F5F-DFC7325903FF}" type="slidenum">
              <a:rPr lang="de-DE" smtClean="0"/>
              <a:t>8</a:t>
            </a:fld>
            <a:endParaRPr lang="de-DE" dirty="0"/>
          </a:p>
        </p:txBody>
      </p:sp>
    </p:spTree>
    <p:extLst>
      <p:ext uri="{BB962C8B-B14F-4D97-AF65-F5344CB8AC3E}">
        <p14:creationId xmlns:p14="http://schemas.microsoft.com/office/powerpoint/2010/main" val="2065179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171450" indent="-171450" rtl="0">
              <a:buFont typeface="Arial" panose="020B0604020202020204" pitchFamily="34" charset="0"/>
              <a:buChar char="•"/>
            </a:pPr>
            <a:r>
              <a:rPr lang="de-DE" dirty="0"/>
              <a:t>Verbot von Anwesenheitspflichten soll abgeschafft werden (derzeitiges Hochschulgesetz beinhaltet das Verbot der allgemeinen Anwesenheitspflicht)</a:t>
            </a:r>
          </a:p>
        </p:txBody>
      </p:sp>
      <p:sp>
        <p:nvSpPr>
          <p:cNvPr id="4" name="Foliennummernplatzhalter 3"/>
          <p:cNvSpPr>
            <a:spLocks noGrp="1"/>
          </p:cNvSpPr>
          <p:nvPr>
            <p:ph type="sldNum" sz="quarter" idx="10"/>
          </p:nvPr>
        </p:nvSpPr>
        <p:spPr/>
        <p:txBody>
          <a:bodyPr rtlCol="0"/>
          <a:lstStyle/>
          <a:p>
            <a:pPr rtl="0"/>
            <a:fld id="{CF2FD335-6D8E-486A-8F5F-DFC7325903FF}" type="slidenum">
              <a:rPr lang="de-DE" smtClean="0"/>
              <a:t>9</a:t>
            </a:fld>
            <a:endParaRPr lang="de-DE" dirty="0"/>
          </a:p>
        </p:txBody>
      </p:sp>
    </p:spTree>
    <p:extLst>
      <p:ext uri="{BB962C8B-B14F-4D97-AF65-F5344CB8AC3E}">
        <p14:creationId xmlns:p14="http://schemas.microsoft.com/office/powerpoint/2010/main" val="2988650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171450" indent="-171450" rtl="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rtlCol="0"/>
          <a:lstStyle/>
          <a:p>
            <a:pPr rtl="0"/>
            <a:fld id="{CF2FD335-6D8E-486A-8F5F-DFC7325903FF}" type="slidenum">
              <a:rPr lang="de-DE" smtClean="0"/>
              <a:t>10</a:t>
            </a:fld>
            <a:endParaRPr lang="de-DE" dirty="0"/>
          </a:p>
        </p:txBody>
      </p:sp>
    </p:spTree>
    <p:extLst>
      <p:ext uri="{BB962C8B-B14F-4D97-AF65-F5344CB8AC3E}">
        <p14:creationId xmlns:p14="http://schemas.microsoft.com/office/powerpoint/2010/main" val="3220695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171450" indent="-171450" rtl="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rtlCol="0"/>
          <a:lstStyle/>
          <a:p>
            <a:pPr rtl="0"/>
            <a:fld id="{CF2FD335-6D8E-486A-8F5F-DFC7325903FF}" type="slidenum">
              <a:rPr lang="de-DE" smtClean="0"/>
              <a:t>11</a:t>
            </a:fld>
            <a:endParaRPr lang="de-DE" dirty="0"/>
          </a:p>
        </p:txBody>
      </p:sp>
    </p:spTree>
    <p:extLst>
      <p:ext uri="{BB962C8B-B14F-4D97-AF65-F5344CB8AC3E}">
        <p14:creationId xmlns:p14="http://schemas.microsoft.com/office/powerpoint/2010/main" val="1924288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099733"/>
            <a:ext cx="8825658" cy="2677648"/>
          </a:xfrm>
        </p:spPr>
        <p:txBody>
          <a:bodyPr anchor="b"/>
          <a:lstStyle>
            <a:lvl1pPr>
              <a:defRPr sz="5400" b="1"/>
            </a:lvl1pPr>
          </a:lstStyle>
          <a:p>
            <a:r>
              <a:rPr lang="de-DE" dirty="0"/>
              <a:t>Mastertitelformat bearbeiten</a:t>
            </a:r>
            <a:endParaRPr lang="en-US" dirty="0"/>
          </a:p>
        </p:txBody>
      </p:sp>
      <p:sp>
        <p:nvSpPr>
          <p:cNvPr id="3" name="Subtitle 2"/>
          <p:cNvSpPr>
            <a:spLocks noGrp="1"/>
          </p:cNvSpPr>
          <p:nvPr>
            <p:ph type="subTitle" idx="1" hasCustomPrompt="1"/>
          </p:nvPr>
        </p:nvSpPr>
        <p:spPr bwMode="gray">
          <a:xfrm>
            <a:off x="1154955" y="4777380"/>
            <a:ext cx="8825658" cy="861420"/>
          </a:xfrm>
        </p:spPr>
        <p:txBody>
          <a:bodyPr anchor="t"/>
          <a:lstStyle>
            <a:lvl1pPr marL="0" indent="0" algn="l">
              <a:buNone/>
              <a:defRPr b="1" cap="none">
                <a:solidFill>
                  <a:srgbClr val="3D4E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a:t>
            </a:r>
            <a:r>
              <a:rPr lang="de-DE" dirty="0" err="1"/>
              <a:t>untertitelformat</a:t>
            </a:r>
            <a:r>
              <a:rPr lang="de-DE" dirty="0"/>
              <a:t> bearbeiten</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8474" y="401781"/>
            <a:ext cx="2868940" cy="404646"/>
          </a:xfrm>
          <a:prstGeom prst="rect">
            <a:avLst/>
          </a:prstGeom>
        </p:spPr>
      </p:pic>
    </p:spTree>
    <p:extLst>
      <p:ext uri="{BB962C8B-B14F-4D97-AF65-F5344CB8AC3E}">
        <p14:creationId xmlns:p14="http://schemas.microsoft.com/office/powerpoint/2010/main" val="143364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10653104" y="6391838"/>
            <a:ext cx="990599" cy="304799"/>
          </a:xfrm>
          <a:prstGeom prst="rect">
            <a:avLst/>
          </a:prstGeom>
        </p:spPr>
        <p:txBody>
          <a:bodyPr/>
          <a:lstStyle/>
          <a:p>
            <a:pPr rtl="0"/>
            <a:fld id="{7EE251DD-19F3-4083-9669-DD677677589B}" type="datetime1">
              <a:rPr lang="de-DE" smtClean="0"/>
              <a:t>10.07.19</a:t>
            </a:fld>
            <a:endParaRPr lang="de-DE" dirty="0"/>
          </a:p>
        </p:txBody>
      </p:sp>
      <p:sp>
        <p:nvSpPr>
          <p:cNvPr id="6" name="Footer Placeholder 5"/>
          <p:cNvSpPr>
            <a:spLocks noGrp="1"/>
          </p:cNvSpPr>
          <p:nvPr>
            <p:ph type="ftr" sz="quarter" idx="11"/>
          </p:nvPr>
        </p:nvSpPr>
        <p:spPr>
          <a:xfrm>
            <a:off x="561110" y="6391838"/>
            <a:ext cx="3859795" cy="304801"/>
          </a:xfrm>
          <a:prstGeom prst="rect">
            <a:avLst/>
          </a:prstGeom>
        </p:spPr>
        <p:txBody>
          <a:bodyPr/>
          <a:lstStyle/>
          <a:p>
            <a:pPr rtl="0"/>
            <a:r>
              <a:rPr lang="de-DE"/>
              <a:t>Fußzeile hinzufügen</a:t>
            </a:r>
            <a:endParaRPr lang="de-DE"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pPr rtl="0"/>
            <a:fld id="{401CF334-2D5C-4859-84A6-CA7E6E43FAEB}" type="slidenum">
              <a:rPr lang="de-DE" smtClean="0"/>
              <a:t>‹Nr.›</a:t>
            </a:fld>
            <a:endParaRPr lang="de-DE" dirty="0"/>
          </a:p>
        </p:txBody>
      </p:sp>
    </p:spTree>
    <p:extLst>
      <p:ext uri="{BB962C8B-B14F-4D97-AF65-F5344CB8AC3E}">
        <p14:creationId xmlns:p14="http://schemas.microsoft.com/office/powerpoint/2010/main" val="288814325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und Beschriftung">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de-DE"/>
              <a:t>Mastertitelformat bearbeiten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a:xfrm>
            <a:off x="10653104" y="6391838"/>
            <a:ext cx="990599" cy="304799"/>
          </a:xfrm>
          <a:prstGeom prst="rect">
            <a:avLst/>
          </a:prstGeom>
        </p:spPr>
        <p:txBody>
          <a:bodyPr/>
          <a:lstStyle/>
          <a:p>
            <a:pPr rtl="0"/>
            <a:fld id="{7EE251DD-19F3-4083-9669-DD677677589B}" type="datetime1">
              <a:rPr lang="de-DE" smtClean="0"/>
              <a:t>10.07.19</a:t>
            </a:fld>
            <a:endParaRPr lang="de-DE" dirty="0"/>
          </a:p>
        </p:txBody>
      </p:sp>
      <p:sp>
        <p:nvSpPr>
          <p:cNvPr id="5" name="Footer Placeholder 4"/>
          <p:cNvSpPr>
            <a:spLocks noGrp="1"/>
          </p:cNvSpPr>
          <p:nvPr>
            <p:ph type="ftr" sz="quarter" idx="11"/>
          </p:nvPr>
        </p:nvSpPr>
        <p:spPr>
          <a:xfrm>
            <a:off x="561110" y="6391838"/>
            <a:ext cx="3859795" cy="304801"/>
          </a:xfrm>
          <a:prstGeom prst="rect">
            <a:avLst/>
          </a:prstGeom>
        </p:spPr>
        <p:txBody>
          <a:bodyPr/>
          <a:lstStyle/>
          <a:p>
            <a:pPr rtl="0"/>
            <a:r>
              <a:rPr lang="de-DE"/>
              <a:t>Fußzeile hinzufügen</a:t>
            </a:r>
            <a:endParaRPr lang="de-DE"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pPr rtl="0"/>
            <a:fld id="{401CF334-2D5C-4859-84A6-CA7E6E43FAEB}" type="slidenum">
              <a:rPr lang="de-DE" smtClean="0"/>
              <a:t>‹Nr.›</a:t>
            </a:fld>
            <a:endParaRPr lang="de-DE" dirty="0"/>
          </a:p>
        </p:txBody>
      </p:sp>
    </p:spTree>
    <p:extLst>
      <p:ext uri="{BB962C8B-B14F-4D97-AF65-F5344CB8AC3E}">
        <p14:creationId xmlns:p14="http://schemas.microsoft.com/office/powerpoint/2010/main" val="285178218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Zitat mit Beschriftung">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de-DE"/>
              <a:t>Mastertitelformat bearbeiten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a:xfrm>
            <a:off x="10653104" y="6391838"/>
            <a:ext cx="990599" cy="304799"/>
          </a:xfrm>
          <a:prstGeom prst="rect">
            <a:avLst/>
          </a:prstGeom>
        </p:spPr>
        <p:txBody>
          <a:bodyPr/>
          <a:lstStyle/>
          <a:p>
            <a:pPr rtl="0"/>
            <a:fld id="{7EE251DD-19F3-4083-9669-DD677677589B}" type="datetime1">
              <a:rPr lang="de-DE" smtClean="0"/>
              <a:t>10.07.19</a:t>
            </a:fld>
            <a:endParaRPr lang="de-DE" dirty="0"/>
          </a:p>
        </p:txBody>
      </p:sp>
      <p:sp>
        <p:nvSpPr>
          <p:cNvPr id="5" name="Footer Placeholder 4"/>
          <p:cNvSpPr>
            <a:spLocks noGrp="1"/>
          </p:cNvSpPr>
          <p:nvPr>
            <p:ph type="ftr" sz="quarter" idx="11"/>
          </p:nvPr>
        </p:nvSpPr>
        <p:spPr>
          <a:xfrm>
            <a:off x="561110" y="6391838"/>
            <a:ext cx="3859795" cy="304801"/>
          </a:xfrm>
          <a:prstGeom prst="rect">
            <a:avLst/>
          </a:prstGeom>
        </p:spPr>
        <p:txBody>
          <a:bodyPr/>
          <a:lstStyle/>
          <a:p>
            <a:pPr rtl="0"/>
            <a:r>
              <a:rPr lang="de-DE"/>
              <a:t>Fußzeile hinzufügen</a:t>
            </a:r>
            <a:endParaRPr lang="de-DE"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pPr rtl="0"/>
            <a:fld id="{401CF334-2D5C-4859-84A6-CA7E6E43FAEB}" type="slidenum">
              <a:rPr lang="de-DE" smtClean="0"/>
              <a:t>‹Nr.›</a:t>
            </a:fld>
            <a:endParaRPr lang="de-DE" dirty="0"/>
          </a:p>
        </p:txBody>
      </p:sp>
    </p:spTree>
    <p:extLst>
      <p:ext uri="{BB962C8B-B14F-4D97-AF65-F5344CB8AC3E}">
        <p14:creationId xmlns:p14="http://schemas.microsoft.com/office/powerpoint/2010/main" val="232899361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nskart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10653104" y="6391838"/>
            <a:ext cx="990599" cy="304799"/>
          </a:xfrm>
          <a:prstGeom prst="rect">
            <a:avLst/>
          </a:prstGeom>
        </p:spPr>
        <p:txBody>
          <a:bodyPr/>
          <a:lstStyle/>
          <a:p>
            <a:pPr rtl="0"/>
            <a:fld id="{7EE251DD-19F3-4083-9669-DD677677589B}" type="datetime1">
              <a:rPr lang="de-DE" smtClean="0"/>
              <a:t>10.07.19</a:t>
            </a:fld>
            <a:endParaRPr lang="de-DE" dirty="0"/>
          </a:p>
        </p:txBody>
      </p:sp>
      <p:sp>
        <p:nvSpPr>
          <p:cNvPr id="5" name="Footer Placeholder 4"/>
          <p:cNvSpPr>
            <a:spLocks noGrp="1"/>
          </p:cNvSpPr>
          <p:nvPr>
            <p:ph type="ftr" sz="quarter" idx="11"/>
          </p:nvPr>
        </p:nvSpPr>
        <p:spPr>
          <a:xfrm>
            <a:off x="561110" y="6391838"/>
            <a:ext cx="3859795" cy="304801"/>
          </a:xfrm>
          <a:prstGeom prst="rect">
            <a:avLst/>
          </a:prstGeom>
        </p:spPr>
        <p:txBody>
          <a:bodyPr/>
          <a:lstStyle/>
          <a:p>
            <a:pPr rtl="0"/>
            <a:r>
              <a:rPr lang="de-DE"/>
              <a:t>Fußzeile hinzufügen</a:t>
            </a:r>
            <a:endParaRPr lang="de-DE"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pPr rtl="0"/>
            <a:fld id="{401CF334-2D5C-4859-84A6-CA7E6E43FAEB}" type="slidenum">
              <a:rPr lang="de-DE" smtClean="0"/>
              <a:t>‹Nr.›</a:t>
            </a:fld>
            <a:endParaRPr lang="de-DE" dirty="0"/>
          </a:p>
        </p:txBody>
      </p:sp>
    </p:spTree>
    <p:extLst>
      <p:ext uri="{BB962C8B-B14F-4D97-AF65-F5344CB8AC3E}">
        <p14:creationId xmlns:p14="http://schemas.microsoft.com/office/powerpoint/2010/main" val="243086601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de-DE"/>
              <a:t>Mastertitelformat bearbeiten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a:xfrm>
            <a:off x="10653104" y="6391838"/>
            <a:ext cx="990599" cy="304799"/>
          </a:xfrm>
          <a:prstGeom prst="rect">
            <a:avLst/>
          </a:prstGeom>
        </p:spPr>
        <p:txBody>
          <a:bodyPr/>
          <a:lstStyle/>
          <a:p>
            <a:pPr rtl="0"/>
            <a:fld id="{7EE251DD-19F3-4083-9669-DD677677589B}" type="datetime1">
              <a:rPr lang="de-DE" smtClean="0"/>
              <a:t>10.07.19</a:t>
            </a:fld>
            <a:endParaRPr lang="de-DE" dirty="0"/>
          </a:p>
        </p:txBody>
      </p:sp>
      <p:sp>
        <p:nvSpPr>
          <p:cNvPr id="8" name="Footer Placeholder 7"/>
          <p:cNvSpPr>
            <a:spLocks noGrp="1"/>
          </p:cNvSpPr>
          <p:nvPr>
            <p:ph type="ftr" sz="quarter" idx="11"/>
          </p:nvPr>
        </p:nvSpPr>
        <p:spPr>
          <a:xfrm>
            <a:off x="561110" y="6391838"/>
            <a:ext cx="3859795" cy="304801"/>
          </a:xfrm>
          <a:prstGeom prst="rect">
            <a:avLst/>
          </a:prstGeom>
        </p:spPr>
        <p:txBody>
          <a:bodyPr/>
          <a:lstStyle/>
          <a:p>
            <a:pPr rtl="0"/>
            <a:r>
              <a:rPr lang="de-DE"/>
              <a:t>Fußzeile hinzufügen</a:t>
            </a:r>
            <a:endParaRPr lang="de-DE" dirty="0"/>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pPr rtl="0"/>
            <a:fld id="{401CF334-2D5C-4859-84A6-CA7E6E43FAEB}" type="slidenum">
              <a:rPr lang="de-DE" smtClean="0"/>
              <a:t>‹Nr.›</a:t>
            </a:fld>
            <a:endParaRPr lang="de-DE" dirty="0"/>
          </a:p>
        </p:txBody>
      </p:sp>
    </p:spTree>
    <p:extLst>
      <p:ext uri="{BB962C8B-B14F-4D97-AF65-F5344CB8AC3E}">
        <p14:creationId xmlns:p14="http://schemas.microsoft.com/office/powerpoint/2010/main" val="6005889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de-DE"/>
              <a:t>Mastertitelformat bearbeiten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a:xfrm>
            <a:off x="10653104" y="6391838"/>
            <a:ext cx="990599" cy="304799"/>
          </a:xfrm>
          <a:prstGeom prst="rect">
            <a:avLst/>
          </a:prstGeom>
        </p:spPr>
        <p:txBody>
          <a:bodyPr/>
          <a:lstStyle/>
          <a:p>
            <a:pPr rtl="0"/>
            <a:fld id="{7EE251DD-19F3-4083-9669-DD677677589B}" type="datetime1">
              <a:rPr lang="de-DE" smtClean="0"/>
              <a:t>10.07.19</a:t>
            </a:fld>
            <a:endParaRPr lang="de-DE" dirty="0"/>
          </a:p>
        </p:txBody>
      </p:sp>
      <p:sp>
        <p:nvSpPr>
          <p:cNvPr id="8" name="Footer Placeholder 7"/>
          <p:cNvSpPr>
            <a:spLocks noGrp="1"/>
          </p:cNvSpPr>
          <p:nvPr>
            <p:ph type="ftr" sz="quarter" idx="11"/>
          </p:nvPr>
        </p:nvSpPr>
        <p:spPr>
          <a:xfrm>
            <a:off x="561111" y="6391838"/>
            <a:ext cx="3644282" cy="304801"/>
          </a:xfrm>
          <a:prstGeom prst="rect">
            <a:avLst/>
          </a:prstGeom>
        </p:spPr>
        <p:txBody>
          <a:bodyPr/>
          <a:lstStyle/>
          <a:p>
            <a:pPr rtl="0"/>
            <a:r>
              <a:rPr lang="de-DE"/>
              <a:t>Fußzeile hinzufügen</a:t>
            </a:r>
            <a:endParaRPr lang="de-DE" dirty="0"/>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pPr rtl="0"/>
            <a:fld id="{401CF334-2D5C-4859-84A6-CA7E6E43FAEB}" type="slidenum">
              <a:rPr lang="de-DE" smtClean="0"/>
              <a:t>‹Nr.›</a:t>
            </a:fld>
            <a:endParaRPr lang="de-DE" dirty="0"/>
          </a:p>
        </p:txBody>
      </p:sp>
    </p:spTree>
    <p:extLst>
      <p:ext uri="{BB962C8B-B14F-4D97-AF65-F5344CB8AC3E}">
        <p14:creationId xmlns:p14="http://schemas.microsoft.com/office/powerpoint/2010/main" val="292105891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10695439" y="6391838"/>
            <a:ext cx="990599" cy="304799"/>
          </a:xfrm>
          <a:prstGeom prst="rect">
            <a:avLst/>
          </a:prstGeom>
        </p:spPr>
        <p:txBody>
          <a:bodyPr/>
          <a:lstStyle/>
          <a:p>
            <a:pPr rtl="0"/>
            <a:fld id="{E244555F-CE0A-47D8-9524-849B8D3C2295}" type="datetime1">
              <a:rPr lang="de-DE" smtClean="0"/>
              <a:t>10.07.19</a:t>
            </a:fld>
            <a:endParaRPr lang="de-DE" dirty="0"/>
          </a:p>
        </p:txBody>
      </p:sp>
      <p:sp>
        <p:nvSpPr>
          <p:cNvPr id="5" name="Footer Placeholder 4"/>
          <p:cNvSpPr>
            <a:spLocks noGrp="1"/>
          </p:cNvSpPr>
          <p:nvPr>
            <p:ph type="ftr" sz="quarter" idx="11"/>
          </p:nvPr>
        </p:nvSpPr>
        <p:spPr>
          <a:xfrm>
            <a:off x="561110" y="6391838"/>
            <a:ext cx="3859795" cy="304801"/>
          </a:xfrm>
          <a:prstGeom prst="rect">
            <a:avLst/>
          </a:prstGeom>
        </p:spPr>
        <p:txBody>
          <a:bodyPr/>
          <a:lstStyle/>
          <a:p>
            <a:pPr rtl="0"/>
            <a:r>
              <a:rPr lang="de-DE"/>
              <a:t>Fußzeile hinzufügen</a:t>
            </a:r>
            <a:endParaRPr lang="de-DE"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pPr rtl="0"/>
            <a:fld id="{401CF334-2D5C-4859-84A6-CA7E6E43FAEB}" type="slidenum">
              <a:rPr lang="de-DE" smtClean="0"/>
              <a:t>‹Nr.›</a:t>
            </a:fld>
            <a:endParaRPr lang="de-DE" dirty="0"/>
          </a:p>
        </p:txBody>
      </p:sp>
    </p:spTree>
    <p:extLst>
      <p:ext uri="{BB962C8B-B14F-4D97-AF65-F5344CB8AC3E}">
        <p14:creationId xmlns:p14="http://schemas.microsoft.com/office/powerpoint/2010/main" val="28479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de-DE"/>
              <a:t>Mastertitelformat bearbeiten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10653104" y="6391838"/>
            <a:ext cx="992135" cy="304799"/>
          </a:xfrm>
          <a:prstGeom prst="rect">
            <a:avLst/>
          </a:prstGeom>
        </p:spPr>
        <p:txBody>
          <a:bodyPr/>
          <a:lstStyle/>
          <a:p>
            <a:pPr rtl="0"/>
            <a:fld id="{3E3F7599-ADA9-47F8-84E5-F762589DB0B2}" type="datetime1">
              <a:rPr lang="de-DE" smtClean="0"/>
              <a:t>10.07.19</a:t>
            </a:fld>
            <a:endParaRPr lang="de-DE" dirty="0"/>
          </a:p>
        </p:txBody>
      </p:sp>
      <p:sp>
        <p:nvSpPr>
          <p:cNvPr id="5" name="Footer Placeholder 4"/>
          <p:cNvSpPr>
            <a:spLocks noGrp="1"/>
          </p:cNvSpPr>
          <p:nvPr>
            <p:ph type="ftr" sz="quarter" idx="11"/>
          </p:nvPr>
        </p:nvSpPr>
        <p:spPr>
          <a:xfrm>
            <a:off x="561110" y="6391838"/>
            <a:ext cx="3859795" cy="304801"/>
          </a:xfrm>
          <a:prstGeom prst="rect">
            <a:avLst/>
          </a:prstGeom>
        </p:spPr>
        <p:txBody>
          <a:bodyPr/>
          <a:lstStyle/>
          <a:p>
            <a:pPr rtl="0"/>
            <a:r>
              <a:rPr lang="de-DE"/>
              <a:t>Fußzeile hinzufügen</a:t>
            </a:r>
            <a:endParaRPr lang="de-DE"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pPr rtl="0"/>
            <a:fld id="{401CF334-2D5C-4859-84A6-CA7E6E43FAEB}" type="slidenum">
              <a:rPr lang="de-DE" smtClean="0"/>
              <a:t>‹Nr.›</a:t>
            </a:fld>
            <a:endParaRPr lang="de-DE" dirty="0"/>
          </a:p>
        </p:txBody>
      </p:sp>
    </p:spTree>
    <p:extLst>
      <p:ext uri="{BB962C8B-B14F-4D97-AF65-F5344CB8AC3E}">
        <p14:creationId xmlns:p14="http://schemas.microsoft.com/office/powerpoint/2010/main" val="233126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de-DE" dirty="0"/>
              <a:t>Mastertitelformat bearbeiten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10653104" y="6391838"/>
            <a:ext cx="990599" cy="304799"/>
          </a:xfrm>
          <a:prstGeom prst="rect">
            <a:avLst/>
          </a:prstGeom>
        </p:spPr>
        <p:txBody>
          <a:bodyPr/>
          <a:lstStyle/>
          <a:p>
            <a:pPr rtl="0"/>
            <a:fld id="{EA724517-3DBC-4072-B5D6-EB69CB874C2B}" type="datetime1">
              <a:rPr lang="de-DE" smtClean="0"/>
              <a:t>10.07.19</a:t>
            </a:fld>
            <a:endParaRPr lang="de-DE" dirty="0"/>
          </a:p>
        </p:txBody>
      </p:sp>
      <p:sp>
        <p:nvSpPr>
          <p:cNvPr id="5" name="Footer Placeholder 4"/>
          <p:cNvSpPr>
            <a:spLocks noGrp="1"/>
          </p:cNvSpPr>
          <p:nvPr>
            <p:ph type="ftr" sz="quarter" idx="11"/>
          </p:nvPr>
        </p:nvSpPr>
        <p:spPr>
          <a:xfrm>
            <a:off x="561110" y="6391838"/>
            <a:ext cx="3859795" cy="304801"/>
          </a:xfrm>
          <a:prstGeom prst="rect">
            <a:avLst/>
          </a:prstGeom>
        </p:spPr>
        <p:txBody>
          <a:bodyPr/>
          <a:lstStyle/>
          <a:p>
            <a:pPr rtl="0"/>
            <a:r>
              <a:rPr lang="de-DE"/>
              <a:t>Fußzeile hinzufügen</a:t>
            </a:r>
            <a:endParaRPr lang="de-DE"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pPr rtl="0"/>
            <a:fld id="{401CF334-2D5C-4859-84A6-CA7E6E43FAEB}" type="slidenum">
              <a:rPr lang="de-DE" smtClean="0"/>
              <a:t>‹Nr.›</a:t>
            </a:fld>
            <a:endParaRPr lang="de-DE" dirty="0"/>
          </a:p>
        </p:txBody>
      </p:sp>
    </p:spTree>
    <p:extLst>
      <p:ext uri="{BB962C8B-B14F-4D97-AF65-F5344CB8AC3E}">
        <p14:creationId xmlns:p14="http://schemas.microsoft.com/office/powerpoint/2010/main" val="167503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10653104" y="6391838"/>
            <a:ext cx="990599" cy="304799"/>
          </a:xfrm>
          <a:prstGeom prst="rect">
            <a:avLst/>
          </a:prstGeom>
        </p:spPr>
        <p:txBody>
          <a:bodyPr/>
          <a:lstStyle/>
          <a:p>
            <a:pPr rtl="0"/>
            <a:fld id="{7EE251DD-19F3-4083-9669-DD677677589B}" type="datetime1">
              <a:rPr lang="de-DE" smtClean="0"/>
              <a:t>10.07.19</a:t>
            </a:fld>
            <a:endParaRPr lang="de-DE" dirty="0"/>
          </a:p>
        </p:txBody>
      </p:sp>
      <p:sp>
        <p:nvSpPr>
          <p:cNvPr id="5" name="Footer Placeholder 4"/>
          <p:cNvSpPr>
            <a:spLocks noGrp="1"/>
          </p:cNvSpPr>
          <p:nvPr>
            <p:ph type="ftr" sz="quarter" idx="11"/>
          </p:nvPr>
        </p:nvSpPr>
        <p:spPr>
          <a:xfrm>
            <a:off x="561110" y="6391838"/>
            <a:ext cx="3859795" cy="304801"/>
          </a:xfrm>
          <a:prstGeom prst="rect">
            <a:avLst/>
          </a:prstGeom>
        </p:spPr>
        <p:txBody>
          <a:bodyPr/>
          <a:lstStyle/>
          <a:p>
            <a:pPr rtl="0"/>
            <a:r>
              <a:rPr lang="de-DE"/>
              <a:t>Fußzeile hinzufügen</a:t>
            </a:r>
            <a:endParaRPr lang="de-DE"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pPr rtl="0"/>
            <a:fld id="{401CF334-2D5C-4859-84A6-CA7E6E43FAEB}" type="slidenum">
              <a:rPr lang="de-DE" smtClean="0"/>
              <a:t>‹Nr.›</a:t>
            </a:fld>
            <a:endParaRPr lang="de-DE" dirty="0"/>
          </a:p>
        </p:txBody>
      </p:sp>
    </p:spTree>
    <p:extLst>
      <p:ext uri="{BB962C8B-B14F-4D97-AF65-F5344CB8AC3E}">
        <p14:creationId xmlns:p14="http://schemas.microsoft.com/office/powerpoint/2010/main" val="330426765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a:xfrm>
            <a:off x="10653104" y="6391838"/>
            <a:ext cx="990599" cy="304799"/>
          </a:xfrm>
          <a:prstGeom prst="rect">
            <a:avLst/>
          </a:prstGeom>
        </p:spPr>
        <p:txBody>
          <a:bodyPr/>
          <a:lstStyle/>
          <a:p>
            <a:pPr rtl="0"/>
            <a:fld id="{9C7C3040-CD85-4AAC-9151-9D9CD6BFE006}" type="datetime1">
              <a:rPr lang="de-DE" smtClean="0"/>
              <a:t>10.07.19</a:t>
            </a:fld>
            <a:endParaRPr lang="de-DE" dirty="0"/>
          </a:p>
        </p:txBody>
      </p:sp>
      <p:sp>
        <p:nvSpPr>
          <p:cNvPr id="6" name="Footer Placeholder 5"/>
          <p:cNvSpPr>
            <a:spLocks noGrp="1"/>
          </p:cNvSpPr>
          <p:nvPr>
            <p:ph type="ftr" sz="quarter" idx="11"/>
          </p:nvPr>
        </p:nvSpPr>
        <p:spPr>
          <a:xfrm>
            <a:off x="561110" y="6391838"/>
            <a:ext cx="3859795" cy="304801"/>
          </a:xfrm>
          <a:prstGeom prst="rect">
            <a:avLst/>
          </a:prstGeom>
        </p:spPr>
        <p:txBody>
          <a:bodyPr/>
          <a:lstStyle/>
          <a:p>
            <a:pPr rtl="0"/>
            <a:r>
              <a:rPr lang="de-DE"/>
              <a:t>Fußzeile hinzufügen</a:t>
            </a:r>
            <a:endParaRPr lang="de-DE" dirty="0"/>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pPr rtl="0"/>
            <a:fld id="{401CF334-2D5C-4859-84A6-CA7E6E43FAEB}" type="slidenum">
              <a:rPr lang="de-DE" smtClean="0"/>
              <a:t>‹Nr.›</a:t>
            </a:fld>
            <a:endParaRPr lang="de-DE" dirty="0"/>
          </a:p>
        </p:txBody>
      </p:sp>
    </p:spTree>
    <p:extLst>
      <p:ext uri="{BB962C8B-B14F-4D97-AF65-F5344CB8AC3E}">
        <p14:creationId xmlns:p14="http://schemas.microsoft.com/office/powerpoint/2010/main" val="137778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10653104" y="6391838"/>
            <a:ext cx="990599" cy="304799"/>
          </a:xfrm>
          <a:prstGeom prst="rect">
            <a:avLst/>
          </a:prstGeom>
        </p:spPr>
        <p:txBody>
          <a:bodyPr/>
          <a:lstStyle/>
          <a:p>
            <a:pPr rtl="0"/>
            <a:fld id="{DD578BAA-D7C1-405F-B084-4D4FCE0E09A4}" type="datetime1">
              <a:rPr lang="de-DE" smtClean="0"/>
              <a:t>10.07.19</a:t>
            </a:fld>
            <a:endParaRPr lang="de-DE" dirty="0"/>
          </a:p>
        </p:txBody>
      </p:sp>
      <p:sp>
        <p:nvSpPr>
          <p:cNvPr id="8" name="Footer Placeholder 7"/>
          <p:cNvSpPr>
            <a:spLocks noGrp="1"/>
          </p:cNvSpPr>
          <p:nvPr>
            <p:ph type="ftr" sz="quarter" idx="11"/>
          </p:nvPr>
        </p:nvSpPr>
        <p:spPr>
          <a:xfrm>
            <a:off x="561110" y="6391838"/>
            <a:ext cx="3859795" cy="304801"/>
          </a:xfrm>
          <a:prstGeom prst="rect">
            <a:avLst/>
          </a:prstGeom>
        </p:spPr>
        <p:txBody>
          <a:bodyPr/>
          <a:lstStyle/>
          <a:p>
            <a:pPr rtl="0"/>
            <a:r>
              <a:rPr lang="de-DE"/>
              <a:t>Fußzeile hinzufügen</a:t>
            </a:r>
            <a:endParaRPr lang="de-DE" dirty="0"/>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pPr rtl="0"/>
            <a:fld id="{401CF334-2D5C-4859-84A6-CA7E6E43FAEB}" type="slidenum">
              <a:rPr lang="de-DE" smtClean="0"/>
              <a:t>‹Nr.›</a:t>
            </a:fld>
            <a:endParaRPr lang="de-DE" dirty="0"/>
          </a:p>
        </p:txBody>
      </p:sp>
    </p:spTree>
    <p:extLst>
      <p:ext uri="{BB962C8B-B14F-4D97-AF65-F5344CB8AC3E}">
        <p14:creationId xmlns:p14="http://schemas.microsoft.com/office/powerpoint/2010/main" val="29221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de-DE"/>
              <a:t>Mastertitelformat bearbeiten</a:t>
            </a:r>
            <a:endParaRPr lang="en-US" dirty="0"/>
          </a:p>
        </p:txBody>
      </p:sp>
      <p:sp>
        <p:nvSpPr>
          <p:cNvPr id="3" name="Date Placeholder 2"/>
          <p:cNvSpPr>
            <a:spLocks noGrp="1"/>
          </p:cNvSpPr>
          <p:nvPr>
            <p:ph type="dt" sz="half" idx="10"/>
          </p:nvPr>
        </p:nvSpPr>
        <p:spPr>
          <a:xfrm>
            <a:off x="10653104" y="6391838"/>
            <a:ext cx="990599" cy="304799"/>
          </a:xfrm>
          <a:prstGeom prst="rect">
            <a:avLst/>
          </a:prstGeom>
        </p:spPr>
        <p:txBody>
          <a:bodyPr/>
          <a:lstStyle/>
          <a:p>
            <a:pPr rtl="0"/>
            <a:fld id="{FFAE18C5-AF28-405D-A3A1-310FA51E642F}" type="datetime1">
              <a:rPr lang="de-DE" smtClean="0"/>
              <a:t>10.07.19</a:t>
            </a:fld>
            <a:endParaRPr lang="de-DE" dirty="0"/>
          </a:p>
        </p:txBody>
      </p:sp>
      <p:sp>
        <p:nvSpPr>
          <p:cNvPr id="4" name="Footer Placeholder 3"/>
          <p:cNvSpPr>
            <a:spLocks noGrp="1"/>
          </p:cNvSpPr>
          <p:nvPr>
            <p:ph type="ftr" sz="quarter" idx="11"/>
          </p:nvPr>
        </p:nvSpPr>
        <p:spPr>
          <a:xfrm>
            <a:off x="561110" y="6391838"/>
            <a:ext cx="3859795" cy="304801"/>
          </a:xfrm>
          <a:prstGeom prst="rect">
            <a:avLst/>
          </a:prstGeom>
        </p:spPr>
        <p:txBody>
          <a:bodyPr/>
          <a:lstStyle/>
          <a:p>
            <a:pPr rtl="0"/>
            <a:r>
              <a:rPr lang="de-DE"/>
              <a:t>Fußzeile hinzufügen</a:t>
            </a:r>
            <a:endParaRPr lang="de-DE" dirty="0"/>
          </a:p>
        </p:txBody>
      </p:sp>
      <p:sp>
        <p:nvSpPr>
          <p:cNvPr id="5" name="Slide Number Placeholder 4"/>
          <p:cNvSpPr>
            <a:spLocks noGrp="1"/>
          </p:cNvSpPr>
          <p:nvPr>
            <p:ph type="sldNum" sz="quarter" idx="12"/>
          </p:nvPr>
        </p:nvSpPr>
        <p:spPr>
          <a:xfrm>
            <a:off x="10352540" y="295729"/>
            <a:ext cx="838199" cy="767687"/>
          </a:xfrm>
          <a:prstGeom prst="rect">
            <a:avLst/>
          </a:prstGeom>
        </p:spPr>
        <p:txBody>
          <a:bodyPr/>
          <a:lstStyle/>
          <a:p>
            <a:pPr rtl="0"/>
            <a:fld id="{401CF334-2D5C-4859-84A6-CA7E6E43FAEB}" type="slidenum">
              <a:rPr lang="de-DE" smtClean="0"/>
              <a:t>‹Nr.›</a:t>
            </a:fld>
            <a:endParaRPr lang="de-DE" dirty="0"/>
          </a:p>
        </p:txBody>
      </p:sp>
    </p:spTree>
    <p:extLst>
      <p:ext uri="{BB962C8B-B14F-4D97-AF65-F5344CB8AC3E}">
        <p14:creationId xmlns:p14="http://schemas.microsoft.com/office/powerpoint/2010/main" val="270943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653104" y="6391838"/>
            <a:ext cx="990599" cy="304799"/>
          </a:xfrm>
          <a:prstGeom prst="rect">
            <a:avLst/>
          </a:prstGeom>
        </p:spPr>
        <p:txBody>
          <a:bodyPr/>
          <a:lstStyle/>
          <a:p>
            <a:pPr rtl="0"/>
            <a:fld id="{52F0D356-8B4A-4E3E-ACD5-0DD5CAD35CA7}" type="datetime1">
              <a:rPr lang="de-DE" smtClean="0"/>
              <a:t>10.07.19</a:t>
            </a:fld>
            <a:endParaRPr lang="de-DE" dirty="0"/>
          </a:p>
        </p:txBody>
      </p:sp>
      <p:sp>
        <p:nvSpPr>
          <p:cNvPr id="3" name="Footer Placeholder 2"/>
          <p:cNvSpPr>
            <a:spLocks noGrp="1"/>
          </p:cNvSpPr>
          <p:nvPr>
            <p:ph type="ftr" sz="quarter" idx="11"/>
          </p:nvPr>
        </p:nvSpPr>
        <p:spPr>
          <a:xfrm>
            <a:off x="561110" y="6391838"/>
            <a:ext cx="3859795" cy="304801"/>
          </a:xfrm>
          <a:prstGeom prst="rect">
            <a:avLst/>
          </a:prstGeom>
        </p:spPr>
        <p:txBody>
          <a:bodyPr/>
          <a:lstStyle/>
          <a:p>
            <a:pPr rtl="0"/>
            <a:r>
              <a:rPr lang="de-DE"/>
              <a:t>Fußzeile hinzufügen</a:t>
            </a:r>
            <a:endParaRPr lang="de-DE"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10352540" y="295729"/>
            <a:ext cx="838199" cy="767687"/>
          </a:xfrm>
          <a:prstGeom prst="rect">
            <a:avLst/>
          </a:prstGeom>
        </p:spPr>
        <p:txBody>
          <a:bodyPr/>
          <a:lstStyle/>
          <a:p>
            <a:pPr rtl="0"/>
            <a:fld id="{401CF334-2D5C-4859-84A6-CA7E6E43FAEB}" type="slidenum">
              <a:rPr lang="de-DE" smtClean="0"/>
              <a:t>‹Nr.›</a:t>
            </a:fld>
            <a:endParaRPr lang="de-DE" dirty="0"/>
          </a:p>
        </p:txBody>
      </p:sp>
    </p:spTree>
    <p:extLst>
      <p:ext uri="{BB962C8B-B14F-4D97-AF65-F5344CB8AC3E}">
        <p14:creationId xmlns:p14="http://schemas.microsoft.com/office/powerpoint/2010/main" val="181145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10653104" y="6391838"/>
            <a:ext cx="990599" cy="304799"/>
          </a:xfrm>
          <a:prstGeom prst="rect">
            <a:avLst/>
          </a:prstGeom>
        </p:spPr>
        <p:txBody>
          <a:bodyPr/>
          <a:lstStyle/>
          <a:p>
            <a:pPr rtl="0"/>
            <a:fld id="{7EE251DD-19F3-4083-9669-DD677677589B}" type="datetime1">
              <a:rPr lang="de-DE" smtClean="0"/>
              <a:t>10.07.19</a:t>
            </a:fld>
            <a:endParaRPr lang="de-DE" dirty="0"/>
          </a:p>
        </p:txBody>
      </p:sp>
      <p:sp>
        <p:nvSpPr>
          <p:cNvPr id="6" name="Footer Placeholder 5"/>
          <p:cNvSpPr>
            <a:spLocks noGrp="1"/>
          </p:cNvSpPr>
          <p:nvPr>
            <p:ph type="ftr" sz="quarter" idx="11"/>
          </p:nvPr>
        </p:nvSpPr>
        <p:spPr>
          <a:xfrm>
            <a:off x="561110" y="6391838"/>
            <a:ext cx="3859795" cy="304801"/>
          </a:xfrm>
          <a:prstGeom prst="rect">
            <a:avLst/>
          </a:prstGeom>
        </p:spPr>
        <p:txBody>
          <a:bodyPr/>
          <a:lstStyle/>
          <a:p>
            <a:pPr rtl="0"/>
            <a:r>
              <a:rPr lang="de-DE"/>
              <a:t>Fußzeile hinzufügen</a:t>
            </a:r>
            <a:endParaRPr lang="de-DE"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pPr rtl="0"/>
            <a:fld id="{401CF334-2D5C-4859-84A6-CA7E6E43FAEB}" type="slidenum">
              <a:rPr lang="de-DE" smtClean="0"/>
              <a:t>‹Nr.›</a:t>
            </a:fld>
            <a:endParaRPr lang="de-DE" dirty="0"/>
          </a:p>
        </p:txBody>
      </p:sp>
    </p:spTree>
    <p:extLst>
      <p:ext uri="{BB962C8B-B14F-4D97-AF65-F5344CB8AC3E}">
        <p14:creationId xmlns:p14="http://schemas.microsoft.com/office/powerpoint/2010/main" val="35106932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de-DE"/>
              <a:t>Mastertitelformat bearbeiten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de-DE"/>
              <a:t>Bild durch Klicken auf Symbol hinzufügen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10653104" y="6391838"/>
            <a:ext cx="990599" cy="304799"/>
          </a:xfrm>
          <a:prstGeom prst="rect">
            <a:avLst/>
          </a:prstGeom>
        </p:spPr>
        <p:txBody>
          <a:bodyPr/>
          <a:lstStyle/>
          <a:p>
            <a:pPr rtl="0"/>
            <a:fld id="{7EE251DD-19F3-4083-9669-DD677677589B}" type="datetime1">
              <a:rPr lang="de-DE" smtClean="0"/>
              <a:t>10.07.19</a:t>
            </a:fld>
            <a:endParaRPr lang="de-DE" dirty="0"/>
          </a:p>
        </p:txBody>
      </p:sp>
      <p:sp>
        <p:nvSpPr>
          <p:cNvPr id="6" name="Footer Placeholder 5"/>
          <p:cNvSpPr>
            <a:spLocks noGrp="1"/>
          </p:cNvSpPr>
          <p:nvPr>
            <p:ph type="ftr" sz="quarter" idx="11"/>
          </p:nvPr>
        </p:nvSpPr>
        <p:spPr>
          <a:xfrm>
            <a:off x="561110" y="6391838"/>
            <a:ext cx="3859795" cy="304801"/>
          </a:xfrm>
          <a:prstGeom prst="rect">
            <a:avLst/>
          </a:prstGeom>
        </p:spPr>
        <p:txBody>
          <a:bodyPr/>
          <a:lstStyle/>
          <a:p>
            <a:pPr rtl="0"/>
            <a:r>
              <a:rPr lang="de-DE"/>
              <a:t>Fußzeile hinzufügen</a:t>
            </a:r>
            <a:endParaRPr lang="de-DE"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pPr rtl="0"/>
            <a:fld id="{401CF334-2D5C-4859-84A6-CA7E6E43FAEB}" type="slidenum">
              <a:rPr lang="de-DE" smtClean="0"/>
              <a:t>‹Nr.›</a:t>
            </a:fld>
            <a:endParaRPr lang="de-DE" dirty="0"/>
          </a:p>
        </p:txBody>
      </p:sp>
    </p:spTree>
    <p:extLst>
      <p:ext uri="{BB962C8B-B14F-4D97-AF65-F5344CB8AC3E}">
        <p14:creationId xmlns:p14="http://schemas.microsoft.com/office/powerpoint/2010/main" val="190727544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F2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1154954" y="973668"/>
            <a:ext cx="8761413" cy="706964"/>
          </a:xfrm>
          <a:prstGeom prst="rect">
            <a:avLst/>
          </a:prstGeom>
          <a:effectLst/>
        </p:spPr>
        <p:txBody>
          <a:bodyPr vert="horz" lIns="91440" tIns="45720" rIns="91440" bIns="45720" rtlCol="0" anchor="ctr">
            <a:noAutofit/>
          </a:bodyPr>
          <a:lstStyle/>
          <a:p>
            <a:r>
              <a:rPr lang="de-DE" dirty="0"/>
              <a:t>Mastertitelformat bearbeiten</a:t>
            </a:r>
            <a:endParaRPr lang="en-US" dirty="0"/>
          </a:p>
        </p:txBody>
      </p:sp>
      <p:sp>
        <p:nvSpPr>
          <p:cNvPr id="3" name="Text Placeholder 2"/>
          <p:cNvSpPr>
            <a:spLocks noGrp="1"/>
          </p:cNvSpPr>
          <p:nvPr>
            <p:ph type="body" idx="1"/>
          </p:nvPr>
        </p:nvSpPr>
        <p:spPr>
          <a:xfrm>
            <a:off x="1154954" y="2603500"/>
            <a:ext cx="8761413" cy="3416300"/>
          </a:xfrm>
          <a:prstGeom prst="rect">
            <a:avLst/>
          </a:prstGeom>
          <a:effectLst/>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23" name="Picture 22"/>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288474" y="401781"/>
            <a:ext cx="2868940" cy="404646"/>
          </a:xfrm>
          <a:prstGeom prst="rect">
            <a:avLst/>
          </a:prstGeom>
        </p:spPr>
      </p:pic>
    </p:spTree>
    <p:extLst>
      <p:ext uri="{BB962C8B-B14F-4D97-AF65-F5344CB8AC3E}">
        <p14:creationId xmlns:p14="http://schemas.microsoft.com/office/powerpoint/2010/main" val="678825945"/>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3600" b="0" i="0" kern="1200">
          <a:solidFill>
            <a:srgbClr val="3D4E5C"/>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rgbClr val="3D4E5C"/>
          </a:solidFill>
          <a:effectLst/>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rgbClr val="3D4E5C"/>
          </a:solidFill>
          <a:effectLst/>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rgbClr val="3D4E5C"/>
          </a:solidFill>
          <a:effectLst/>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rgbClr val="3D4E5C"/>
          </a:solidFill>
          <a:effectLst/>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rgbClr val="3D4E5C"/>
          </a:solidFill>
          <a:effectLst/>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9E00"/>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169023" y="1256593"/>
            <a:ext cx="6708885" cy="1330797"/>
          </a:xfrm>
          <a:noFill/>
        </p:spPr>
        <p:txBody>
          <a:bodyPr rtlCol="0">
            <a:normAutofit/>
          </a:bodyPr>
          <a:lstStyle/>
          <a:p>
            <a:pPr rtl="0"/>
            <a:r>
              <a:rPr lang="de-DE" sz="4000" b="1" dirty="0">
                <a:solidFill>
                  <a:srgbClr val="EFF2F4"/>
                </a:solidFill>
              </a:rPr>
              <a:t>Das neue Hochschulgesetz</a:t>
            </a:r>
          </a:p>
        </p:txBody>
      </p:sp>
      <p:sp>
        <p:nvSpPr>
          <p:cNvPr id="3" name="Untertitel 2"/>
          <p:cNvSpPr>
            <a:spLocks noGrp="1"/>
          </p:cNvSpPr>
          <p:nvPr>
            <p:ph type="subTitle" idx="1"/>
          </p:nvPr>
        </p:nvSpPr>
        <p:spPr>
          <a:xfrm>
            <a:off x="1169023" y="2612660"/>
            <a:ext cx="5877000" cy="585797"/>
          </a:xfrm>
        </p:spPr>
        <p:txBody>
          <a:bodyPr rtlCol="0">
            <a:normAutofit/>
          </a:bodyPr>
          <a:lstStyle/>
          <a:p>
            <a:pPr rtl="0"/>
            <a:r>
              <a:rPr lang="de-DE" b="1" cap="none" dirty="0">
                <a:solidFill>
                  <a:srgbClr val="FFFFFF"/>
                </a:solidFill>
              </a:rPr>
              <a:t>Eine Kampagne des Landes-ASten-Treffens NRW</a:t>
            </a:r>
          </a:p>
        </p:txBody>
      </p:sp>
    </p:spTree>
    <p:extLst>
      <p:ext uri="{BB962C8B-B14F-4D97-AF65-F5344CB8AC3E}">
        <p14:creationId xmlns:p14="http://schemas.microsoft.com/office/powerpoint/2010/main" val="425363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E333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EFF2F4"/>
                </a:solidFill>
              </a:rPr>
              <a:t>Anwesenheitspflichten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2" y="2743198"/>
            <a:ext cx="1666068" cy="1666068"/>
          </a:xfrm>
          <a:prstGeom prst="rect">
            <a:avLst/>
          </a:prstGeom>
        </p:spPr>
      </p:pic>
      <p:sp>
        <p:nvSpPr>
          <p:cNvPr id="3" name="Inhaltsplatzhalter 2"/>
          <p:cNvSpPr>
            <a:spLocks noGrp="1"/>
          </p:cNvSpPr>
          <p:nvPr>
            <p:ph idx="1"/>
          </p:nvPr>
        </p:nvSpPr>
        <p:spPr>
          <a:xfrm>
            <a:off x="1154954" y="2045561"/>
            <a:ext cx="8825659" cy="3416300"/>
          </a:xfrm>
        </p:spPr>
        <p:txBody>
          <a:bodyPr/>
          <a:lstStyle/>
          <a:p>
            <a:pPr marL="0" indent="0">
              <a:buNone/>
            </a:pPr>
            <a:r>
              <a:rPr lang="de-DE" sz="2400" b="1" i="1" dirty="0">
                <a:solidFill>
                  <a:srgbClr val="EFF2F4"/>
                </a:solidFill>
              </a:rPr>
              <a:t>„Das derzeitige gesetzliche Verbot von Anwesenheitspflichten wird abgeschafft.“ </a:t>
            </a:r>
            <a:br>
              <a:rPr lang="de-DE" dirty="0">
                <a:solidFill>
                  <a:srgbClr val="EFF2F4"/>
                </a:solidFill>
              </a:rPr>
            </a:br>
            <a:endParaRPr lang="de-DE" dirty="0">
              <a:solidFill>
                <a:srgbClr val="EFF2F4"/>
              </a:solidFill>
            </a:endParaRPr>
          </a:p>
          <a:p>
            <a:pPr marL="0" indent="0">
              <a:lnSpc>
                <a:spcPct val="150000"/>
              </a:lnSpc>
              <a:buNone/>
            </a:pPr>
            <a:r>
              <a:rPr lang="de-DE" b="1" i="1" dirty="0">
                <a:solidFill>
                  <a:srgbClr val="EFF2F4"/>
                </a:solidFill>
              </a:rPr>
              <a:t>Aber:</a:t>
            </a:r>
            <a:r>
              <a:rPr lang="de-DE" dirty="0">
                <a:solidFill>
                  <a:srgbClr val="EFF2F4"/>
                </a:solidFill>
              </a:rPr>
              <a:t> Die Anwesenheit in Lehrveranstaltungen ist oft Garant für Erfolg im Studium. Doch meistens gehen diese zu Lasten Studierender mit besonderen Belastungen – Erziehung von Kindern, Nebenjobs, chronische Erkrankungen… Zudem wird das Resultat mangelhafter Qualität in der Lehre auf die Studierenden gewälzt.</a:t>
            </a:r>
          </a:p>
          <a:p>
            <a:endParaRPr lang="de-DE" dirty="0">
              <a:solidFill>
                <a:srgbClr val="EFF2F4"/>
              </a:solidFill>
            </a:endParaRPr>
          </a:p>
        </p:txBody>
      </p:sp>
    </p:spTree>
    <p:extLst>
      <p:ext uri="{BB962C8B-B14F-4D97-AF65-F5344CB8AC3E}">
        <p14:creationId xmlns:p14="http://schemas.microsoft.com/office/powerpoint/2010/main" val="21067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E333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54954" y="1202268"/>
            <a:ext cx="8761413" cy="706964"/>
          </a:xfrm>
        </p:spPr>
        <p:txBody>
          <a:bodyPr/>
          <a:lstStyle/>
          <a:p>
            <a:r>
              <a:rPr lang="de-DE" dirty="0">
                <a:solidFill>
                  <a:srgbClr val="EFF2F4"/>
                </a:solidFill>
              </a:rPr>
              <a:t>Studienverlaufsvereinbarungen</a:t>
            </a:r>
            <a:br>
              <a:rPr lang="de-DE" dirty="0">
                <a:solidFill>
                  <a:srgbClr val="EFF2F4"/>
                </a:solidFill>
              </a:rPr>
            </a:br>
            <a:r>
              <a:rPr lang="de-DE" sz="2800" dirty="0">
                <a:solidFill>
                  <a:srgbClr val="EFF2F4"/>
                </a:solidFill>
              </a:rPr>
              <a:t>(optional vorgeschlagen)</a:t>
            </a:r>
            <a:endParaRPr lang="de-DE" dirty="0">
              <a:solidFill>
                <a:srgbClr val="EFF2F4"/>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939" y="3599145"/>
            <a:ext cx="1304830" cy="1302532"/>
          </a:xfrm>
          <a:prstGeom prst="rect">
            <a:avLst/>
          </a:prstGeom>
        </p:spPr>
      </p:pic>
      <p:sp>
        <p:nvSpPr>
          <p:cNvPr id="3" name="Inhaltsplatzhalter 2"/>
          <p:cNvSpPr>
            <a:spLocks noGrp="1"/>
          </p:cNvSpPr>
          <p:nvPr>
            <p:ph idx="1"/>
          </p:nvPr>
        </p:nvSpPr>
        <p:spPr>
          <a:xfrm>
            <a:off x="1154954" y="2274161"/>
            <a:ext cx="8825659" cy="3416300"/>
          </a:xfrm>
        </p:spPr>
        <p:txBody>
          <a:bodyPr>
            <a:noAutofit/>
          </a:bodyPr>
          <a:lstStyle/>
          <a:p>
            <a:pPr marL="0" indent="0">
              <a:buNone/>
            </a:pPr>
            <a:r>
              <a:rPr lang="de-DE" sz="2400" b="1" i="1" dirty="0">
                <a:solidFill>
                  <a:srgbClr val="EFF2F4"/>
                </a:solidFill>
              </a:rPr>
              <a:t>„…die Hochschulen sollen konkrete Studienverlaufsvereinbarungen mit den Studierenden abschließen dürfen, die einen verbindlichen Charakter erhalten sollen.“ </a:t>
            </a:r>
            <a:br>
              <a:rPr lang="de-DE" dirty="0">
                <a:solidFill>
                  <a:srgbClr val="EFF2F4"/>
                </a:solidFill>
              </a:rPr>
            </a:br>
            <a:endParaRPr lang="de-DE" dirty="0">
              <a:solidFill>
                <a:srgbClr val="EFF2F4"/>
              </a:solidFill>
            </a:endParaRPr>
          </a:p>
          <a:p>
            <a:pPr marL="0" indent="0">
              <a:lnSpc>
                <a:spcPct val="150000"/>
              </a:lnSpc>
              <a:buNone/>
            </a:pPr>
            <a:r>
              <a:rPr lang="de-DE" b="1" i="1" dirty="0">
                <a:solidFill>
                  <a:srgbClr val="EFF2F4"/>
                </a:solidFill>
              </a:rPr>
              <a:t>Aber:</a:t>
            </a:r>
            <a:r>
              <a:rPr lang="de-DE" dirty="0">
                <a:solidFill>
                  <a:srgbClr val="EFF2F4"/>
                </a:solidFill>
              </a:rPr>
              <a:t> Statt der Qualität des Studiums wird mit diesem bürokratischen Mehraufwand der Druck auf die Studierenden erhöht, wodurch die Zahl der Studienabbrüche eher steigen, als sinken würde. Statt Restriktionen sollten freiwillige Beratungsangebote zur Förderung der Studierenden ausgebaut werden. Zwangsexmatrikulationen als Resultat dieser Verlaufsvereinbarungen lehnen wir ab!</a:t>
            </a:r>
          </a:p>
          <a:p>
            <a:endParaRPr lang="de-DE" dirty="0">
              <a:solidFill>
                <a:srgbClr val="EFF2F4"/>
              </a:solidFill>
            </a:endParaRPr>
          </a:p>
        </p:txBody>
      </p:sp>
    </p:spTree>
    <p:extLst>
      <p:ext uri="{BB962C8B-B14F-4D97-AF65-F5344CB8AC3E}">
        <p14:creationId xmlns:p14="http://schemas.microsoft.com/office/powerpoint/2010/main" val="199593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E3333"/>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152" y="2054060"/>
            <a:ext cx="1652357" cy="1184120"/>
          </a:xfrm>
          <a:prstGeom prst="rect">
            <a:avLst/>
          </a:prstGeom>
        </p:spPr>
      </p:pic>
      <p:sp>
        <p:nvSpPr>
          <p:cNvPr id="3" name="Inhaltsplatzhalter 2"/>
          <p:cNvSpPr>
            <a:spLocks noGrp="1"/>
          </p:cNvSpPr>
          <p:nvPr>
            <p:ph idx="1"/>
          </p:nvPr>
        </p:nvSpPr>
        <p:spPr>
          <a:xfrm>
            <a:off x="1154954" y="2417520"/>
            <a:ext cx="8825659" cy="3416300"/>
          </a:xfrm>
        </p:spPr>
        <p:txBody>
          <a:bodyPr>
            <a:noAutofit/>
          </a:bodyPr>
          <a:lstStyle/>
          <a:p>
            <a:pPr marL="0" indent="0">
              <a:buNone/>
            </a:pPr>
            <a:r>
              <a:rPr lang="de-DE" b="1" i="1" dirty="0">
                <a:solidFill>
                  <a:srgbClr val="EFF2F4"/>
                </a:solidFill>
              </a:rPr>
              <a:t>Konkret</a:t>
            </a:r>
            <a:r>
              <a:rPr lang="de-DE" b="1" dirty="0">
                <a:solidFill>
                  <a:srgbClr val="EFF2F4"/>
                </a:solidFill>
              </a:rPr>
              <a:t>:</a:t>
            </a:r>
            <a:br>
              <a:rPr lang="de-DE" sz="2400" b="1" dirty="0">
                <a:solidFill>
                  <a:srgbClr val="EFF2F4"/>
                </a:solidFill>
              </a:rPr>
            </a:br>
            <a:br>
              <a:rPr lang="de-DE" sz="2400" b="1" dirty="0">
                <a:solidFill>
                  <a:srgbClr val="EFF2F4"/>
                </a:solidFill>
              </a:rPr>
            </a:br>
            <a:r>
              <a:rPr lang="de-DE" dirty="0">
                <a:solidFill>
                  <a:srgbClr val="EFF2F4"/>
                </a:solidFill>
              </a:rPr>
              <a:t>Nach der Hälfte des Studiums 1/3 der CPs</a:t>
            </a:r>
            <a:br>
              <a:rPr lang="de-DE" dirty="0">
                <a:solidFill>
                  <a:srgbClr val="EFF2F4"/>
                </a:solidFill>
              </a:rPr>
            </a:br>
            <a:r>
              <a:rPr lang="de-DE" dirty="0">
                <a:solidFill>
                  <a:srgbClr val="EFF2F4"/>
                </a:solidFill>
              </a:rPr>
              <a:t>Sehr genaues Modell ist im Entwurf vorgeschlagen</a:t>
            </a:r>
            <a:br>
              <a:rPr lang="de-DE" dirty="0">
                <a:solidFill>
                  <a:srgbClr val="EFF2F4"/>
                </a:solidFill>
              </a:rPr>
            </a:br>
            <a:r>
              <a:rPr lang="de-DE" dirty="0">
                <a:solidFill>
                  <a:srgbClr val="EFF2F4"/>
                </a:solidFill>
              </a:rPr>
              <a:t>„Kommt eine Studienverlaufsvereinbarung nicht zustande, können Studierende einfach zu Prüfungen angemeldet werden“</a:t>
            </a:r>
          </a:p>
          <a:p>
            <a:pPr marL="0" indent="0">
              <a:buNone/>
            </a:pPr>
            <a:r>
              <a:rPr lang="de-DE" dirty="0">
                <a:solidFill>
                  <a:srgbClr val="EFF2F4"/>
                </a:solidFill>
              </a:rPr>
              <a:t>Konsequenz, wenn eine Studienverlaufsvereinbarung </a:t>
            </a:r>
            <a:r>
              <a:rPr lang="de-DE" dirty="0" err="1">
                <a:solidFill>
                  <a:srgbClr val="EFF2F4"/>
                </a:solidFill>
              </a:rPr>
              <a:t>zustandekommt</a:t>
            </a:r>
            <a:r>
              <a:rPr lang="de-DE" dirty="0">
                <a:solidFill>
                  <a:srgbClr val="EFF2F4"/>
                </a:solidFill>
              </a:rPr>
              <a:t>, ist nicht festgeschrieben, Liste der Exmatrikulationen ist abschließend geregelt</a:t>
            </a:r>
            <a:br>
              <a:rPr lang="de-DE" dirty="0">
                <a:solidFill>
                  <a:srgbClr val="EFF2F4"/>
                </a:solidFill>
              </a:rPr>
            </a:br>
            <a:r>
              <a:rPr lang="de-DE" dirty="0">
                <a:solidFill>
                  <a:srgbClr val="EFF2F4"/>
                </a:solidFill>
              </a:rPr>
              <a:t>Monetäre Mittel zur Aufstockung der Beratungsstellen: Nicht vorgesehen</a:t>
            </a:r>
            <a:br>
              <a:rPr lang="de-DE" dirty="0">
                <a:solidFill>
                  <a:srgbClr val="EFF2F4"/>
                </a:solidFill>
              </a:rPr>
            </a:br>
            <a:endParaRPr lang="de-DE" dirty="0">
              <a:solidFill>
                <a:srgbClr val="EFF2F4"/>
              </a:solidFill>
            </a:endParaRPr>
          </a:p>
          <a:p>
            <a:endParaRPr lang="de-DE" dirty="0">
              <a:solidFill>
                <a:srgbClr val="EFF2F4"/>
              </a:solidFill>
            </a:endParaRPr>
          </a:p>
        </p:txBody>
      </p:sp>
      <p:sp>
        <p:nvSpPr>
          <p:cNvPr id="6" name="Titel 1"/>
          <p:cNvSpPr>
            <a:spLocks noGrp="1"/>
          </p:cNvSpPr>
          <p:nvPr>
            <p:ph type="title"/>
          </p:nvPr>
        </p:nvSpPr>
        <p:spPr>
          <a:xfrm>
            <a:off x="1154954" y="1202268"/>
            <a:ext cx="8761413" cy="706964"/>
          </a:xfrm>
        </p:spPr>
        <p:txBody>
          <a:bodyPr/>
          <a:lstStyle/>
          <a:p>
            <a:r>
              <a:rPr lang="de-DE" dirty="0">
                <a:solidFill>
                  <a:srgbClr val="EFF2F4"/>
                </a:solidFill>
              </a:rPr>
              <a:t>Studienverlaufsvereinbarungen</a:t>
            </a:r>
            <a:br>
              <a:rPr lang="de-DE" dirty="0">
                <a:solidFill>
                  <a:srgbClr val="EFF2F4"/>
                </a:solidFill>
              </a:rPr>
            </a:br>
            <a:r>
              <a:rPr lang="de-DE" sz="2800" dirty="0">
                <a:solidFill>
                  <a:srgbClr val="EFF2F4"/>
                </a:solidFill>
              </a:rPr>
              <a:t>(optional vorgeschlagen)</a:t>
            </a:r>
            <a:endParaRPr lang="de-DE" dirty="0">
              <a:solidFill>
                <a:srgbClr val="EFF2F4"/>
              </a:solidFill>
            </a:endParaRPr>
          </a:p>
        </p:txBody>
      </p:sp>
    </p:spTree>
    <p:extLst>
      <p:ext uri="{BB962C8B-B14F-4D97-AF65-F5344CB8AC3E}">
        <p14:creationId xmlns:p14="http://schemas.microsoft.com/office/powerpoint/2010/main" val="12445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E333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54954" y="1141308"/>
            <a:ext cx="8761413" cy="706964"/>
          </a:xfrm>
        </p:spPr>
        <p:txBody>
          <a:bodyPr/>
          <a:lstStyle/>
          <a:p>
            <a:r>
              <a:rPr lang="de-DE" dirty="0">
                <a:solidFill>
                  <a:srgbClr val="EFF2F4"/>
                </a:solidFill>
              </a:rPr>
              <a:t>Online-Self-Assessments </a:t>
            </a:r>
            <a:br>
              <a:rPr lang="de-DE" dirty="0">
                <a:solidFill>
                  <a:srgbClr val="EFF2F4"/>
                </a:solidFill>
              </a:rPr>
            </a:br>
            <a:r>
              <a:rPr lang="de-DE" sz="2800" dirty="0">
                <a:solidFill>
                  <a:srgbClr val="EFF2F4"/>
                </a:solidFill>
              </a:rPr>
              <a:t>(optional vorgeschlagen)</a:t>
            </a:r>
            <a:endParaRPr lang="de-DE" dirty="0">
              <a:solidFill>
                <a:srgbClr val="EFF2F4"/>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991" y="3603356"/>
            <a:ext cx="1467174" cy="1464590"/>
          </a:xfrm>
          <a:prstGeom prst="rect">
            <a:avLst/>
          </a:prstGeom>
        </p:spPr>
      </p:pic>
      <p:sp>
        <p:nvSpPr>
          <p:cNvPr id="3" name="Inhaltsplatzhalter 2"/>
          <p:cNvSpPr>
            <a:spLocks noGrp="1"/>
          </p:cNvSpPr>
          <p:nvPr>
            <p:ph idx="1"/>
          </p:nvPr>
        </p:nvSpPr>
        <p:spPr>
          <a:xfrm>
            <a:off x="1154954" y="2417520"/>
            <a:ext cx="8825659" cy="3416300"/>
          </a:xfrm>
        </p:spPr>
        <p:txBody>
          <a:bodyPr>
            <a:noAutofit/>
          </a:bodyPr>
          <a:lstStyle/>
          <a:p>
            <a:pPr marL="0" indent="0">
              <a:buNone/>
            </a:pPr>
            <a:r>
              <a:rPr lang="de-DE" sz="2400" b="1" i="1" dirty="0">
                <a:solidFill>
                  <a:srgbClr val="EFF2F4"/>
                </a:solidFill>
              </a:rPr>
              <a:t>„Die bestehende Möglichkeit, vor der Einschreibung Online-</a:t>
            </a:r>
            <a:r>
              <a:rPr lang="de-DE" sz="2400" b="1" i="1" dirty="0" err="1">
                <a:solidFill>
                  <a:srgbClr val="EFF2F4"/>
                </a:solidFill>
              </a:rPr>
              <a:t>Self</a:t>
            </a:r>
            <a:r>
              <a:rPr lang="de-DE" sz="2400" b="1" i="1" dirty="0">
                <a:solidFill>
                  <a:srgbClr val="EFF2F4"/>
                </a:solidFill>
              </a:rPr>
              <a:t>-Assessments verpflichtend vorzusehen, soll gesetzlich unterstrichen werden.“ </a:t>
            </a:r>
            <a:br>
              <a:rPr lang="de-DE" dirty="0">
                <a:solidFill>
                  <a:srgbClr val="EFF2F4"/>
                </a:solidFill>
              </a:rPr>
            </a:br>
            <a:endParaRPr lang="de-DE" dirty="0">
              <a:solidFill>
                <a:srgbClr val="EFF2F4"/>
              </a:solidFill>
            </a:endParaRPr>
          </a:p>
          <a:p>
            <a:pPr marL="0" indent="0">
              <a:lnSpc>
                <a:spcPct val="150000"/>
              </a:lnSpc>
              <a:buNone/>
            </a:pPr>
            <a:r>
              <a:rPr lang="de-DE" b="1" i="1" dirty="0">
                <a:solidFill>
                  <a:srgbClr val="EFF2F4"/>
                </a:solidFill>
              </a:rPr>
              <a:t>Aber: </a:t>
            </a:r>
            <a:r>
              <a:rPr lang="de-DE" dirty="0" err="1">
                <a:solidFill>
                  <a:srgbClr val="EFF2F4"/>
                </a:solidFill>
              </a:rPr>
              <a:t>Self</a:t>
            </a:r>
            <a:r>
              <a:rPr lang="de-DE" dirty="0">
                <a:solidFill>
                  <a:srgbClr val="EFF2F4"/>
                </a:solidFill>
              </a:rPr>
              <a:t>-Assessments sollen die </a:t>
            </a:r>
            <a:r>
              <a:rPr lang="de-DE" dirty="0" err="1">
                <a:solidFill>
                  <a:srgbClr val="EFF2F4"/>
                </a:solidFill>
              </a:rPr>
              <a:t>Studienabbrecherquoten</a:t>
            </a:r>
            <a:r>
              <a:rPr lang="de-DE" dirty="0">
                <a:solidFill>
                  <a:srgbClr val="EFF2F4"/>
                </a:solidFill>
              </a:rPr>
              <a:t> senken. Sollen diese Onlinetests künftig Beratungen, Studieneingangsphasen oder Vorkurse ersetzen? Können unsere Hochschulen etwa nicht selbst ein realistisches Bild davon vermitteln, was die Spezifika der jeweiligen Studiengänge sind? Und überhaupt – warum reicht die Lehre im Studium selbst nicht mehr aus, um Inhalte zu vermitteln?.</a:t>
            </a:r>
          </a:p>
          <a:p>
            <a:endParaRPr lang="de-DE" dirty="0">
              <a:solidFill>
                <a:srgbClr val="EFF2F4"/>
              </a:solidFill>
            </a:endParaRPr>
          </a:p>
        </p:txBody>
      </p:sp>
    </p:spTree>
    <p:extLst>
      <p:ext uri="{BB962C8B-B14F-4D97-AF65-F5344CB8AC3E}">
        <p14:creationId xmlns:p14="http://schemas.microsoft.com/office/powerpoint/2010/main" val="209227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E333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EFF2F4"/>
                </a:solidFill>
              </a:rPr>
              <a:t>Zivilklausel/ Friedensklausel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375" y="2619214"/>
            <a:ext cx="1584158" cy="1586952"/>
          </a:xfrm>
          <a:prstGeom prst="rect">
            <a:avLst/>
          </a:prstGeom>
        </p:spPr>
      </p:pic>
      <p:sp>
        <p:nvSpPr>
          <p:cNvPr id="3" name="Inhaltsplatzhalter 2"/>
          <p:cNvSpPr>
            <a:spLocks noGrp="1"/>
          </p:cNvSpPr>
          <p:nvPr>
            <p:ph idx="1"/>
          </p:nvPr>
        </p:nvSpPr>
        <p:spPr>
          <a:xfrm>
            <a:off x="1154954" y="2045561"/>
            <a:ext cx="8825659" cy="3416300"/>
          </a:xfrm>
        </p:spPr>
        <p:txBody>
          <a:bodyPr>
            <a:noAutofit/>
          </a:bodyPr>
          <a:lstStyle/>
          <a:p>
            <a:pPr marL="0" indent="0">
              <a:buNone/>
            </a:pPr>
            <a:r>
              <a:rPr lang="de-DE" sz="2400" b="1" i="1" dirty="0">
                <a:solidFill>
                  <a:srgbClr val="EFF2F4"/>
                </a:solidFill>
              </a:rPr>
              <a:t>„[Hochschulen] benötigen keine staatliche Hilfestellung, sich friedlichen Zielen zu verpflichten.“ </a:t>
            </a:r>
            <a:br>
              <a:rPr lang="de-DE" dirty="0">
                <a:solidFill>
                  <a:srgbClr val="EFF2F4"/>
                </a:solidFill>
              </a:rPr>
            </a:br>
            <a:endParaRPr lang="de-DE" dirty="0">
              <a:solidFill>
                <a:srgbClr val="EFF2F4"/>
              </a:solidFill>
            </a:endParaRPr>
          </a:p>
          <a:p>
            <a:pPr marL="0" indent="0">
              <a:lnSpc>
                <a:spcPct val="150000"/>
              </a:lnSpc>
              <a:buNone/>
            </a:pPr>
            <a:r>
              <a:rPr lang="de-DE" b="1" i="1" dirty="0">
                <a:solidFill>
                  <a:srgbClr val="EFF2F4"/>
                </a:solidFill>
              </a:rPr>
              <a:t>Aber: </a:t>
            </a:r>
            <a:r>
              <a:rPr lang="de-DE" dirty="0">
                <a:solidFill>
                  <a:srgbClr val="EFF2F4"/>
                </a:solidFill>
              </a:rPr>
              <a:t>Die Etablierung von sogenannten Friedensklauseln soll sicherstellen, dass Hochschulen frei von Aufträgen aus der Rüstungsindustrie forschen. Eine Verpflichtung zu Frieden ist niemals überflüssige Bürokratie, sondern ein wertvoller Beitrag zum Gemeinwesen.</a:t>
            </a:r>
            <a:br>
              <a:rPr lang="de-DE" dirty="0">
                <a:solidFill>
                  <a:srgbClr val="EFF2F4"/>
                </a:solidFill>
              </a:rPr>
            </a:br>
            <a:br>
              <a:rPr lang="de-DE" dirty="0">
                <a:solidFill>
                  <a:srgbClr val="EFF2F4"/>
                </a:solidFill>
              </a:rPr>
            </a:br>
            <a:r>
              <a:rPr lang="de-DE" dirty="0">
                <a:solidFill>
                  <a:srgbClr val="EFF2F4"/>
                </a:solidFill>
              </a:rPr>
              <a:t>Hochschulen können dennoch bei Regelungen in den Grundordnungen bleiben</a:t>
            </a:r>
          </a:p>
          <a:p>
            <a:endParaRPr lang="de-DE" dirty="0">
              <a:solidFill>
                <a:srgbClr val="EFF2F4"/>
              </a:solidFill>
            </a:endParaRPr>
          </a:p>
        </p:txBody>
      </p:sp>
    </p:spTree>
    <p:extLst>
      <p:ext uri="{BB962C8B-B14F-4D97-AF65-F5344CB8AC3E}">
        <p14:creationId xmlns:p14="http://schemas.microsoft.com/office/powerpoint/2010/main" val="115697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E333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54954" y="1042657"/>
            <a:ext cx="8761413" cy="706964"/>
          </a:xfrm>
        </p:spPr>
        <p:txBody>
          <a:bodyPr/>
          <a:lstStyle/>
          <a:p>
            <a:r>
              <a:rPr lang="de-DE" dirty="0">
                <a:solidFill>
                  <a:srgbClr val="EFF2F4"/>
                </a:solidFill>
              </a:rPr>
              <a:t>SHK Räte</a:t>
            </a:r>
            <a:br>
              <a:rPr lang="de-DE" dirty="0">
                <a:solidFill>
                  <a:srgbClr val="EFF2F4"/>
                </a:solidFill>
              </a:rPr>
            </a:br>
            <a:r>
              <a:rPr lang="de-DE" sz="2800" dirty="0">
                <a:solidFill>
                  <a:srgbClr val="EFF2F4"/>
                </a:solidFill>
              </a:rPr>
              <a:t>(werden optional)</a:t>
            </a:r>
            <a:endParaRPr lang="de-DE" dirty="0">
              <a:solidFill>
                <a:srgbClr val="EFF2F4"/>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322" y="3416741"/>
            <a:ext cx="1261640" cy="1261640"/>
          </a:xfrm>
          <a:prstGeom prst="rect">
            <a:avLst/>
          </a:prstGeom>
        </p:spPr>
      </p:pic>
      <p:sp>
        <p:nvSpPr>
          <p:cNvPr id="3" name="Inhaltsplatzhalter 2"/>
          <p:cNvSpPr>
            <a:spLocks noGrp="1"/>
          </p:cNvSpPr>
          <p:nvPr>
            <p:ph idx="1"/>
          </p:nvPr>
        </p:nvSpPr>
        <p:spPr>
          <a:xfrm>
            <a:off x="1154954" y="2187011"/>
            <a:ext cx="8825659" cy="3416300"/>
          </a:xfrm>
        </p:spPr>
        <p:txBody>
          <a:bodyPr>
            <a:noAutofit/>
          </a:bodyPr>
          <a:lstStyle/>
          <a:p>
            <a:pPr marL="0" indent="0">
              <a:buNone/>
            </a:pPr>
            <a:r>
              <a:rPr lang="de-DE" sz="2400" b="1" i="1" dirty="0">
                <a:solidFill>
                  <a:srgbClr val="EFF2F4"/>
                </a:solidFill>
              </a:rPr>
              <a:t>„Die Beauftragte für die Belange studentischer Hilfskräfte stellt in einem System der Interessenwahrnehmung mittels der Personalvertretung einen Fremdkörper dar.“ </a:t>
            </a:r>
            <a:br>
              <a:rPr lang="de-DE" dirty="0">
                <a:solidFill>
                  <a:srgbClr val="EFF2F4"/>
                </a:solidFill>
              </a:rPr>
            </a:br>
            <a:endParaRPr lang="de-DE" dirty="0">
              <a:solidFill>
                <a:srgbClr val="EFF2F4"/>
              </a:solidFill>
            </a:endParaRPr>
          </a:p>
          <a:p>
            <a:pPr marL="0" indent="0">
              <a:lnSpc>
                <a:spcPct val="150000"/>
              </a:lnSpc>
              <a:buNone/>
            </a:pPr>
            <a:r>
              <a:rPr lang="de-DE" b="1" i="1" dirty="0">
                <a:solidFill>
                  <a:srgbClr val="EFF2F4"/>
                </a:solidFill>
              </a:rPr>
              <a:t>Aber: </a:t>
            </a:r>
            <a:r>
              <a:rPr lang="de-DE" dirty="0">
                <a:solidFill>
                  <a:srgbClr val="EFF2F4"/>
                </a:solidFill>
              </a:rPr>
              <a:t>Anstelle der Stärkung der Interessenvertretung von SHKs durch den Personalrat will die Landesregierung auch die kleinsten Ansätze von Mitbestimmung abschaffen. SHKs sind Arbeitnehmer*innen und sollten auch als solche geschützt sein und ihre Interessen artikulieren!</a:t>
            </a:r>
            <a:br>
              <a:rPr lang="de-DE" dirty="0">
                <a:solidFill>
                  <a:srgbClr val="EFF2F4"/>
                </a:solidFill>
              </a:rPr>
            </a:br>
            <a:r>
              <a:rPr lang="de-DE" dirty="0">
                <a:solidFill>
                  <a:srgbClr val="EFF2F4"/>
                </a:solidFill>
              </a:rPr>
              <a:t>Evaluierung und Weiterentwicklung statt Abschaffung!</a:t>
            </a:r>
          </a:p>
          <a:p>
            <a:endParaRPr lang="de-DE" dirty="0">
              <a:solidFill>
                <a:srgbClr val="EFF2F4"/>
              </a:solidFill>
            </a:endParaRPr>
          </a:p>
        </p:txBody>
      </p:sp>
    </p:spTree>
    <p:extLst>
      <p:ext uri="{BB962C8B-B14F-4D97-AF65-F5344CB8AC3E}">
        <p14:creationId xmlns:p14="http://schemas.microsoft.com/office/powerpoint/2010/main" val="162732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E333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54954" y="973668"/>
            <a:ext cx="11037046" cy="706964"/>
          </a:xfrm>
        </p:spPr>
        <p:txBody>
          <a:bodyPr anchor="t" anchorCtr="0"/>
          <a:lstStyle/>
          <a:p>
            <a:r>
              <a:rPr lang="de-DE" sz="3400" dirty="0">
                <a:solidFill>
                  <a:srgbClr val="EFF2F4"/>
                </a:solidFill>
              </a:rPr>
              <a:t>Rahmenkodex Gute </a:t>
            </a:r>
            <a:br>
              <a:rPr lang="de-DE" sz="3400" dirty="0">
                <a:solidFill>
                  <a:srgbClr val="EFF2F4"/>
                </a:solidFill>
              </a:rPr>
            </a:br>
            <a:r>
              <a:rPr lang="de-DE" sz="3400" dirty="0">
                <a:solidFill>
                  <a:srgbClr val="EFF2F4"/>
                </a:solidFill>
              </a:rPr>
              <a:t>Beschäftigungsbedingungen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316" y="3592159"/>
            <a:ext cx="875838" cy="877384"/>
          </a:xfrm>
          <a:prstGeom prst="rect">
            <a:avLst/>
          </a:prstGeom>
        </p:spPr>
      </p:pic>
      <p:sp>
        <p:nvSpPr>
          <p:cNvPr id="3" name="Inhaltsplatzhalter 2"/>
          <p:cNvSpPr>
            <a:spLocks noGrp="1"/>
          </p:cNvSpPr>
          <p:nvPr>
            <p:ph idx="1"/>
          </p:nvPr>
        </p:nvSpPr>
        <p:spPr>
          <a:xfrm>
            <a:off x="1154954" y="2197961"/>
            <a:ext cx="8825659" cy="3416300"/>
          </a:xfrm>
        </p:spPr>
        <p:txBody>
          <a:bodyPr>
            <a:noAutofit/>
          </a:bodyPr>
          <a:lstStyle/>
          <a:p>
            <a:pPr marL="0" indent="0">
              <a:buNone/>
            </a:pPr>
            <a:r>
              <a:rPr lang="de-DE" sz="2400" b="1" i="1" dirty="0">
                <a:solidFill>
                  <a:srgbClr val="EFF2F4"/>
                </a:solidFill>
              </a:rPr>
              <a:t>„Die gesetzliche Regelung betreffend den Rahmenkodex für gute Beschäftigungsbedingungen wird daher gestrichen. “ </a:t>
            </a:r>
            <a:br>
              <a:rPr lang="de-DE" dirty="0">
                <a:solidFill>
                  <a:srgbClr val="EFF2F4"/>
                </a:solidFill>
              </a:rPr>
            </a:br>
            <a:endParaRPr lang="de-DE" dirty="0">
              <a:solidFill>
                <a:srgbClr val="EFF2F4"/>
              </a:solidFill>
            </a:endParaRPr>
          </a:p>
          <a:p>
            <a:pPr marL="0" indent="0">
              <a:lnSpc>
                <a:spcPct val="150000"/>
              </a:lnSpc>
              <a:buNone/>
            </a:pPr>
            <a:r>
              <a:rPr lang="de-DE" b="1" i="1" dirty="0">
                <a:solidFill>
                  <a:srgbClr val="EFF2F4"/>
                </a:solidFill>
              </a:rPr>
              <a:t>Aber: </a:t>
            </a:r>
            <a:r>
              <a:rPr lang="de-DE" dirty="0">
                <a:solidFill>
                  <a:srgbClr val="EFF2F4"/>
                </a:solidFill>
              </a:rPr>
              <a:t>Die Landesregierung will sich aus der Verantwortung für gute Beschäftigungsbedingungen offiziell zurückziehen. Anstatt ein bewährtes Instrument weiterzuentwickeln, werden die Bemühungen um bessere Arbeitsbedingungen eingefroren - wenn nicht gar zurückgeworfen.</a:t>
            </a:r>
          </a:p>
          <a:p>
            <a:endParaRPr lang="de-DE" dirty="0">
              <a:solidFill>
                <a:srgbClr val="EFF2F4"/>
              </a:solidFill>
            </a:endParaRPr>
          </a:p>
        </p:txBody>
      </p:sp>
    </p:spTree>
    <p:extLst>
      <p:ext uri="{BB962C8B-B14F-4D97-AF65-F5344CB8AC3E}">
        <p14:creationId xmlns:p14="http://schemas.microsoft.com/office/powerpoint/2010/main" val="83858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E333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54954" y="1141889"/>
            <a:ext cx="8761413" cy="706964"/>
          </a:xfrm>
        </p:spPr>
        <p:txBody>
          <a:bodyPr/>
          <a:lstStyle/>
          <a:p>
            <a:r>
              <a:rPr lang="de-DE" dirty="0">
                <a:solidFill>
                  <a:srgbClr val="EFF2F4"/>
                </a:solidFill>
              </a:rPr>
              <a:t>Viertelparität im Senat</a:t>
            </a:r>
            <a:br>
              <a:rPr lang="de-DE" dirty="0">
                <a:solidFill>
                  <a:srgbClr val="EFF2F4"/>
                </a:solidFill>
              </a:rPr>
            </a:br>
            <a:r>
              <a:rPr lang="de-DE" sz="2800" dirty="0">
                <a:solidFill>
                  <a:srgbClr val="EFF2F4"/>
                </a:solidFill>
              </a:rPr>
              <a:t>(wird optional)</a:t>
            </a:r>
            <a:endParaRPr lang="de-DE" dirty="0">
              <a:solidFill>
                <a:srgbClr val="EFF2F4"/>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262" y="3035698"/>
            <a:ext cx="1973450" cy="1973450"/>
          </a:xfrm>
          <a:prstGeom prst="rect">
            <a:avLst/>
          </a:prstGeom>
        </p:spPr>
      </p:pic>
      <p:sp>
        <p:nvSpPr>
          <p:cNvPr id="3" name="Inhaltsplatzhalter 2"/>
          <p:cNvSpPr>
            <a:spLocks noGrp="1"/>
          </p:cNvSpPr>
          <p:nvPr>
            <p:ph idx="1"/>
          </p:nvPr>
        </p:nvSpPr>
        <p:spPr>
          <a:xfrm>
            <a:off x="1154954" y="2216796"/>
            <a:ext cx="8825659" cy="3416300"/>
          </a:xfrm>
        </p:spPr>
        <p:txBody>
          <a:bodyPr>
            <a:noAutofit/>
          </a:bodyPr>
          <a:lstStyle/>
          <a:p>
            <a:pPr marL="0" indent="0">
              <a:buNone/>
            </a:pPr>
            <a:r>
              <a:rPr lang="de-DE" sz="2400" b="1" i="1" dirty="0">
                <a:solidFill>
                  <a:srgbClr val="EFF2F4"/>
                </a:solidFill>
              </a:rPr>
              <a:t>„Beim Senat soll die Gruppenparität nicht mehr das gesetzliche Regelmodell sein, sondern als Option erhalten bleiben.“ </a:t>
            </a:r>
            <a:br>
              <a:rPr lang="de-DE" dirty="0">
                <a:solidFill>
                  <a:srgbClr val="EFF2F4"/>
                </a:solidFill>
              </a:rPr>
            </a:br>
            <a:endParaRPr lang="de-DE" dirty="0">
              <a:solidFill>
                <a:srgbClr val="EFF2F4"/>
              </a:solidFill>
            </a:endParaRPr>
          </a:p>
          <a:p>
            <a:pPr marL="0" indent="0">
              <a:lnSpc>
                <a:spcPct val="150000"/>
              </a:lnSpc>
              <a:buNone/>
            </a:pPr>
            <a:r>
              <a:rPr lang="de-DE" b="1" i="1" dirty="0">
                <a:solidFill>
                  <a:srgbClr val="EFF2F4"/>
                </a:solidFill>
              </a:rPr>
              <a:t>Aber: </a:t>
            </a:r>
            <a:r>
              <a:rPr lang="de-DE" dirty="0">
                <a:solidFill>
                  <a:srgbClr val="EFF2F4"/>
                </a:solidFill>
              </a:rPr>
              <a:t>Die gleiche Stimmgewichtung für alle Statusgruppen im Senat – Professor*innen, Wissenschaftliche Mitarbeiter*innen, Mitarbeiter*innen in Technik und Verwaltung und Studierender ist ein wichtiger Beitrag zum Dialog auf Augenhöhe in der Universität. Wer die politische Rückendeckung hierfür aufgibt, schwächt die inneruniversitäre Demokratie.</a:t>
            </a:r>
          </a:p>
          <a:p>
            <a:endParaRPr lang="de-DE" dirty="0">
              <a:solidFill>
                <a:srgbClr val="EFF2F4"/>
              </a:solidFill>
            </a:endParaRPr>
          </a:p>
        </p:txBody>
      </p:sp>
    </p:spTree>
    <p:extLst>
      <p:ext uri="{BB962C8B-B14F-4D97-AF65-F5344CB8AC3E}">
        <p14:creationId xmlns:p14="http://schemas.microsoft.com/office/powerpoint/2010/main" val="134156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E333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EFF2F4"/>
                </a:solidFill>
              </a:rPr>
              <a:t>Hochschulrat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53697" y="2413107"/>
            <a:ext cx="1340604" cy="1340604"/>
          </a:xfrm>
          <a:prstGeom prst="rect">
            <a:avLst/>
          </a:prstGeom>
        </p:spPr>
      </p:pic>
      <p:sp>
        <p:nvSpPr>
          <p:cNvPr id="3" name="Inhaltsplatzhalter 2"/>
          <p:cNvSpPr>
            <a:spLocks noGrp="1"/>
          </p:cNvSpPr>
          <p:nvPr>
            <p:ph idx="1"/>
          </p:nvPr>
        </p:nvSpPr>
        <p:spPr>
          <a:xfrm>
            <a:off x="1154954" y="2045561"/>
            <a:ext cx="8825659" cy="3416300"/>
          </a:xfrm>
        </p:spPr>
        <p:txBody>
          <a:bodyPr>
            <a:noAutofit/>
          </a:bodyPr>
          <a:lstStyle/>
          <a:p>
            <a:pPr marL="0" indent="0">
              <a:buNone/>
            </a:pPr>
            <a:r>
              <a:rPr lang="de-DE" sz="2400" b="1" i="1" dirty="0">
                <a:solidFill>
                  <a:srgbClr val="EFF2F4"/>
                </a:solidFill>
              </a:rPr>
              <a:t>„Rolle des Hochschulrats: Reformchance wird verpasst“ </a:t>
            </a:r>
            <a:br>
              <a:rPr lang="de-DE" dirty="0">
                <a:solidFill>
                  <a:srgbClr val="EFF2F4"/>
                </a:solidFill>
              </a:rPr>
            </a:br>
            <a:endParaRPr lang="de-DE" dirty="0">
              <a:solidFill>
                <a:srgbClr val="EFF2F4"/>
              </a:solidFill>
            </a:endParaRPr>
          </a:p>
          <a:p>
            <a:pPr marL="0" indent="0">
              <a:lnSpc>
                <a:spcPct val="150000"/>
              </a:lnSpc>
              <a:buNone/>
            </a:pPr>
            <a:r>
              <a:rPr lang="de-DE" b="1" i="1" dirty="0">
                <a:solidFill>
                  <a:srgbClr val="EFF2F4"/>
                </a:solidFill>
              </a:rPr>
              <a:t>Aber:</a:t>
            </a:r>
            <a:r>
              <a:rPr lang="de-DE" dirty="0">
                <a:solidFill>
                  <a:srgbClr val="EFF2F4"/>
                </a:solidFill>
              </a:rPr>
              <a:t> Der Hochschulrat als Institution trägt nicht zur Stärkung der demokratischen Verfasstheit der Hochschulen bei. Seine Abschaffung wäre konsequent und böte die Möglichkeit, </a:t>
            </a:r>
            <a:r>
              <a:rPr lang="de-DE" dirty="0" err="1">
                <a:solidFill>
                  <a:srgbClr val="EFF2F4"/>
                </a:solidFill>
              </a:rPr>
              <a:t>Steurungsfragen</a:t>
            </a:r>
            <a:r>
              <a:rPr lang="de-DE" dirty="0">
                <a:solidFill>
                  <a:srgbClr val="EFF2F4"/>
                </a:solidFill>
              </a:rPr>
              <a:t> wieder in die demokratischen Gremien der akademischen Selbstverwaltung zurückzuholen. Stattdessen soll dieser sogar gestärkt werden.</a:t>
            </a:r>
          </a:p>
          <a:p>
            <a:endParaRPr lang="de-DE" dirty="0">
              <a:solidFill>
                <a:srgbClr val="EFF2F4"/>
              </a:solidFill>
            </a:endParaRPr>
          </a:p>
        </p:txBody>
      </p:sp>
    </p:spTree>
    <p:extLst>
      <p:ext uri="{BB962C8B-B14F-4D97-AF65-F5344CB8AC3E}">
        <p14:creationId xmlns:p14="http://schemas.microsoft.com/office/powerpoint/2010/main" val="8022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E333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EFF2F4"/>
                </a:solidFill>
              </a:rPr>
              <a:t>Studienbeiräte</a:t>
            </a:r>
            <a:br>
              <a:rPr lang="de-DE" dirty="0">
                <a:solidFill>
                  <a:srgbClr val="EFF2F4"/>
                </a:solidFill>
              </a:rPr>
            </a:br>
            <a:r>
              <a:rPr lang="de-DE" sz="2800" dirty="0">
                <a:solidFill>
                  <a:srgbClr val="EFF2F4"/>
                </a:solidFill>
              </a:rPr>
              <a:t>(wird optional)</a:t>
            </a:r>
            <a:endParaRPr lang="de-DE" dirty="0">
              <a:solidFill>
                <a:srgbClr val="EFF2F4"/>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91484" y="3455002"/>
            <a:ext cx="1499346" cy="1496706"/>
          </a:xfrm>
          <a:prstGeom prst="rect">
            <a:avLst/>
          </a:prstGeom>
        </p:spPr>
      </p:pic>
      <p:sp>
        <p:nvSpPr>
          <p:cNvPr id="3" name="Inhaltsplatzhalter 2"/>
          <p:cNvSpPr>
            <a:spLocks noGrp="1"/>
          </p:cNvSpPr>
          <p:nvPr>
            <p:ph idx="1"/>
          </p:nvPr>
        </p:nvSpPr>
        <p:spPr>
          <a:xfrm>
            <a:off x="1154954" y="2045561"/>
            <a:ext cx="8825659" cy="3416300"/>
          </a:xfrm>
        </p:spPr>
        <p:txBody>
          <a:bodyPr>
            <a:noAutofit/>
          </a:bodyPr>
          <a:lstStyle/>
          <a:p>
            <a:pPr marL="0" indent="0">
              <a:buNone/>
            </a:pPr>
            <a:r>
              <a:rPr lang="de-DE" sz="2400" b="1" i="1" dirty="0">
                <a:solidFill>
                  <a:srgbClr val="EFF2F4"/>
                </a:solidFill>
              </a:rPr>
              <a:t>„Die derzeit obligatorisch vorgesehenen Studienbeiräte mit ihrem obligatorischen Einspruchsrecht erhöhen den bürokratischen Aufwand bei dem Erlass von Prüfungsordnungen.“ </a:t>
            </a:r>
            <a:br>
              <a:rPr lang="de-DE" dirty="0">
                <a:solidFill>
                  <a:srgbClr val="EFF2F4"/>
                </a:solidFill>
              </a:rPr>
            </a:br>
            <a:endParaRPr lang="de-DE" dirty="0">
              <a:solidFill>
                <a:srgbClr val="EFF2F4"/>
              </a:solidFill>
            </a:endParaRPr>
          </a:p>
          <a:p>
            <a:pPr marL="0" indent="0">
              <a:lnSpc>
                <a:spcPct val="150000"/>
              </a:lnSpc>
              <a:buNone/>
            </a:pPr>
            <a:r>
              <a:rPr lang="de-DE" b="1" i="1" dirty="0">
                <a:solidFill>
                  <a:srgbClr val="EFF2F4"/>
                </a:solidFill>
              </a:rPr>
              <a:t>Aber: </a:t>
            </a:r>
            <a:r>
              <a:rPr lang="de-DE" dirty="0">
                <a:solidFill>
                  <a:srgbClr val="EFF2F4"/>
                </a:solidFill>
              </a:rPr>
              <a:t>Mitbestimmungsrechte von Studierenden - bloße Bürokratie? Wohl kaum. Studienbeiräte sollten vielmehr in ihrer Arbeit gefördert werden um studentische Mitsprache voranzubringen.</a:t>
            </a:r>
          </a:p>
          <a:p>
            <a:endParaRPr lang="de-DE" dirty="0">
              <a:solidFill>
                <a:srgbClr val="EFF2F4"/>
              </a:solidFill>
            </a:endParaRPr>
          </a:p>
        </p:txBody>
      </p:sp>
    </p:spTree>
    <p:extLst>
      <p:ext uri="{BB962C8B-B14F-4D97-AF65-F5344CB8AC3E}">
        <p14:creationId xmlns:p14="http://schemas.microsoft.com/office/powerpoint/2010/main" val="43449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9E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54954" y="1283634"/>
            <a:ext cx="8761413" cy="706964"/>
          </a:xfrm>
        </p:spPr>
        <p:txBody>
          <a:bodyPr/>
          <a:lstStyle/>
          <a:p>
            <a:r>
              <a:rPr lang="de-DE" dirty="0">
                <a:solidFill>
                  <a:srgbClr val="EFF2F4"/>
                </a:solidFill>
              </a:rPr>
              <a:t>Was bisher geschah…</a:t>
            </a:r>
          </a:p>
        </p:txBody>
      </p:sp>
    </p:spTree>
    <p:extLst>
      <p:ext uri="{BB962C8B-B14F-4D97-AF65-F5344CB8AC3E}">
        <p14:creationId xmlns:p14="http://schemas.microsoft.com/office/powerpoint/2010/main" val="76944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Untertitel 2"/>
          <p:cNvSpPr txBox="1">
            <a:spLocks/>
          </p:cNvSpPr>
          <p:nvPr/>
        </p:nvSpPr>
        <p:spPr>
          <a:xfrm>
            <a:off x="1295632" y="1022888"/>
            <a:ext cx="4766788" cy="3942894"/>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rgbClr val="3D4E5C"/>
                </a:solidFill>
                <a:effectLst/>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rgbClr val="3D4E5C"/>
                </a:solidFill>
                <a:effectLst/>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rgbClr val="3D4E5C"/>
                </a:solidFill>
                <a:effectLst/>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rgbClr val="3D4E5C"/>
                </a:solidFill>
                <a:effectLst/>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rgbClr val="3D4E5C"/>
                </a:solidFill>
                <a:effectLst/>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de-DE" sz="1000" b="1" dirty="0">
                <a:solidFill>
                  <a:srgbClr val="FFFFFF"/>
                </a:solidFill>
              </a:rPr>
              <a:t>2017</a:t>
            </a:r>
            <a:br>
              <a:rPr lang="de-DE" sz="1000" b="1" dirty="0">
                <a:solidFill>
                  <a:srgbClr val="FFFFFF"/>
                </a:solidFill>
              </a:rPr>
            </a:br>
            <a:r>
              <a:rPr lang="de-DE" sz="1000" b="1" dirty="0">
                <a:solidFill>
                  <a:srgbClr val="FFFFFF"/>
                </a:solidFill>
              </a:rPr>
              <a:t>Im Vorfeld: Mobilmachung gegen die Studiengebühren </a:t>
            </a:r>
            <a:br>
              <a:rPr lang="de-DE" sz="1000" b="1" dirty="0">
                <a:solidFill>
                  <a:srgbClr val="FFFFFF"/>
                </a:solidFill>
              </a:rPr>
            </a:br>
            <a:r>
              <a:rPr lang="de-DE" sz="1000" b="1" dirty="0">
                <a:solidFill>
                  <a:srgbClr val="FFFFFF"/>
                </a:solidFill>
              </a:rPr>
              <a:t>„für“ Nicht-EU-Ausländische Studierende</a:t>
            </a:r>
          </a:p>
          <a:p>
            <a:pPr marL="0" indent="0">
              <a:buNone/>
            </a:pPr>
            <a:r>
              <a:rPr lang="de-DE" sz="1000" b="1" dirty="0">
                <a:solidFill>
                  <a:srgbClr val="FFFFFF"/>
                </a:solidFill>
              </a:rPr>
              <a:t>Februar 2018</a:t>
            </a:r>
            <a:br>
              <a:rPr lang="de-DE" sz="1000" b="1" dirty="0">
                <a:solidFill>
                  <a:srgbClr val="FFFFFF"/>
                </a:solidFill>
              </a:rPr>
            </a:br>
            <a:r>
              <a:rPr lang="de-DE" sz="1000" b="1" dirty="0">
                <a:solidFill>
                  <a:srgbClr val="FFFFFF"/>
                </a:solidFill>
              </a:rPr>
              <a:t>Das Ministerium veröffentlicht im Februar in einer Pressekonferenz ein Eckpunktepapier zum neuen </a:t>
            </a:r>
            <a:br>
              <a:rPr lang="de-DE" sz="1000" b="1" dirty="0">
                <a:solidFill>
                  <a:srgbClr val="FFFFFF"/>
                </a:solidFill>
              </a:rPr>
            </a:br>
            <a:r>
              <a:rPr lang="de-DE" sz="1000" b="1" dirty="0">
                <a:solidFill>
                  <a:srgbClr val="FFFFFF"/>
                </a:solidFill>
              </a:rPr>
              <a:t>Hochschulgesetz</a:t>
            </a:r>
          </a:p>
          <a:p>
            <a:pPr marL="0" indent="0">
              <a:buNone/>
            </a:pPr>
            <a:r>
              <a:rPr lang="de-DE" sz="1000" b="1" dirty="0">
                <a:solidFill>
                  <a:srgbClr val="FFFFFF"/>
                </a:solidFill>
              </a:rPr>
              <a:t>Im Anschluss</a:t>
            </a:r>
            <a:br>
              <a:rPr lang="de-DE" sz="1000" b="1" dirty="0">
                <a:solidFill>
                  <a:srgbClr val="FFFFFF"/>
                </a:solidFill>
              </a:rPr>
            </a:br>
            <a:r>
              <a:rPr lang="de-DE" sz="1000" b="1" dirty="0">
                <a:solidFill>
                  <a:srgbClr val="FFFFFF"/>
                </a:solidFill>
              </a:rPr>
              <a:t>Kritik, dass nicht alle Akteur*innen vor der Erstellung dieses Eckpunktepapiers konsultiert wurden</a:t>
            </a:r>
            <a:br>
              <a:rPr lang="de-DE" sz="1000" b="1" dirty="0">
                <a:solidFill>
                  <a:srgbClr val="FFFFFF"/>
                </a:solidFill>
              </a:rPr>
            </a:br>
            <a:br>
              <a:rPr lang="de-DE" sz="1000" b="1" dirty="0">
                <a:solidFill>
                  <a:srgbClr val="FFFFFF"/>
                </a:solidFill>
              </a:rPr>
            </a:br>
            <a:r>
              <a:rPr lang="de-DE" sz="1000" b="1" dirty="0">
                <a:solidFill>
                  <a:srgbClr val="FFFFFF"/>
                </a:solidFill>
              </a:rPr>
              <a:t>Anfang März</a:t>
            </a:r>
          </a:p>
          <a:p>
            <a:pPr marL="0" indent="0">
              <a:buNone/>
            </a:pPr>
            <a:r>
              <a:rPr lang="de-DE" sz="1000" b="1" dirty="0">
                <a:solidFill>
                  <a:srgbClr val="FFFFFF"/>
                </a:solidFill>
              </a:rPr>
              <a:t>Gespräch Landes-ASten-Treffen mit Ministerium (Bei Interesse: Protokoll auf Anfrage)</a:t>
            </a:r>
          </a:p>
        </p:txBody>
      </p:sp>
      <p:sp>
        <p:nvSpPr>
          <p:cNvPr id="7" name="Untertitel 2"/>
          <p:cNvSpPr txBox="1">
            <a:spLocks/>
          </p:cNvSpPr>
          <p:nvPr/>
        </p:nvSpPr>
        <p:spPr>
          <a:xfrm>
            <a:off x="1295631" y="5229252"/>
            <a:ext cx="6933959" cy="1362047"/>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rgbClr val="3D4E5C"/>
                </a:solidFill>
                <a:effectLst/>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rgbClr val="3D4E5C"/>
                </a:solidFill>
                <a:effectLst/>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rgbClr val="3D4E5C"/>
                </a:solidFill>
                <a:effectLst/>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rgbClr val="3D4E5C"/>
                </a:solidFill>
                <a:effectLst/>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rgbClr val="3D4E5C"/>
                </a:solidFill>
                <a:effectLst/>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de-DE" sz="2000" b="1" dirty="0">
                <a:solidFill>
                  <a:srgbClr val="FFFFFF"/>
                </a:solidFill>
              </a:rPr>
              <a:t>Am 06.06.2018</a:t>
            </a:r>
            <a:br>
              <a:rPr lang="de-DE" sz="2000" b="1" dirty="0">
                <a:solidFill>
                  <a:srgbClr val="FFFFFF"/>
                </a:solidFill>
              </a:rPr>
            </a:br>
            <a:r>
              <a:rPr lang="de-DE" sz="2000" dirty="0">
                <a:solidFill>
                  <a:srgbClr val="FFFFFF"/>
                </a:solidFill>
                <a:effectLst>
                  <a:outerShdw blurRad="38100" dist="38100" dir="2700000" algn="tl">
                    <a:srgbClr val="000000">
                      <a:alpha val="43137"/>
                    </a:srgbClr>
                  </a:outerShdw>
                </a:effectLst>
              </a:rPr>
              <a:t>Übergabe der Petition mit 13.000 Unterschriften (Petition und Postkarten) an Ministerin und </a:t>
            </a:r>
            <a:r>
              <a:rPr lang="de-DE" sz="2000" dirty="0" err="1">
                <a:solidFill>
                  <a:srgbClr val="FFFFFF"/>
                </a:solidFill>
                <a:effectLst>
                  <a:outerShdw blurRad="38100" dist="38100" dir="2700000" algn="tl">
                    <a:srgbClr val="000000">
                      <a:alpha val="43137"/>
                    </a:srgbClr>
                  </a:outerShdw>
                </a:effectLst>
              </a:rPr>
              <a:t>wiss.pol</a:t>
            </a:r>
            <a:r>
              <a:rPr lang="de-DE" sz="2000" dirty="0">
                <a:solidFill>
                  <a:srgbClr val="FFFFFF"/>
                </a:solidFill>
                <a:effectLst>
                  <a:outerShdw blurRad="38100" dist="38100" dir="2700000" algn="tl">
                    <a:srgbClr val="000000">
                      <a:alpha val="43137"/>
                    </a:srgbClr>
                  </a:outerShdw>
                </a:effectLst>
              </a:rPr>
              <a:t>. Sprecher von FDP und CDU</a:t>
            </a:r>
          </a:p>
          <a:p>
            <a:pPr marL="0" indent="0">
              <a:buNone/>
            </a:pPr>
            <a:endParaRPr lang="de-DE" b="1" dirty="0">
              <a:solidFill>
                <a:srgbClr val="FFFFFF"/>
              </a:solidFill>
            </a:endParaRPr>
          </a:p>
          <a:p>
            <a:pPr marL="0" indent="0">
              <a:buNone/>
            </a:pPr>
            <a:endParaRPr lang="de-DE" b="1" dirty="0">
              <a:solidFill>
                <a:srgbClr val="FFFFFF"/>
              </a:solidFill>
            </a:endParaRPr>
          </a:p>
        </p:txBody>
      </p:sp>
      <p:grpSp>
        <p:nvGrpSpPr>
          <p:cNvPr id="11" name="Group 10"/>
          <p:cNvGrpSpPr/>
          <p:nvPr/>
        </p:nvGrpSpPr>
        <p:grpSpPr>
          <a:xfrm>
            <a:off x="880533" y="0"/>
            <a:ext cx="327378" cy="6858000"/>
            <a:chOff x="880533" y="0"/>
            <a:chExt cx="327378" cy="6858000"/>
          </a:xfrm>
        </p:grpSpPr>
        <p:cxnSp>
          <p:nvCxnSpPr>
            <p:cNvPr id="12" name="Straight Connector 11"/>
            <p:cNvCxnSpPr/>
            <p:nvPr/>
          </p:nvCxnSpPr>
          <p:spPr>
            <a:xfrm>
              <a:off x="1044222" y="0"/>
              <a:ext cx="0" cy="6858000"/>
            </a:xfrm>
            <a:prstGeom prst="line">
              <a:avLst/>
            </a:prstGeom>
            <a:ln w="38100">
              <a:solidFill>
                <a:srgbClr val="EFF2F4"/>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80533" y="5263120"/>
              <a:ext cx="327378" cy="327378"/>
            </a:xfrm>
            <a:prstGeom prst="ellipse">
              <a:avLst/>
            </a:prstGeom>
            <a:solidFill>
              <a:srgbClr val="EFF2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8830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chorCtr="0"/>
          <a:lstStyle/>
          <a:p>
            <a:r>
              <a:rPr lang="de-DE" dirty="0"/>
              <a:t>Studiengebühren “für“ Nicht-EU-Ausländische Studierende</a:t>
            </a:r>
          </a:p>
        </p:txBody>
      </p:sp>
      <p:sp>
        <p:nvSpPr>
          <p:cNvPr id="3" name="Inhaltsplatzhalter 2"/>
          <p:cNvSpPr>
            <a:spLocks noGrp="1"/>
          </p:cNvSpPr>
          <p:nvPr>
            <p:ph idx="1"/>
          </p:nvPr>
        </p:nvSpPr>
        <p:spPr>
          <a:xfrm>
            <a:off x="1154954" y="2417520"/>
            <a:ext cx="8825659" cy="3416300"/>
          </a:xfrm>
        </p:spPr>
        <p:txBody>
          <a:bodyPr>
            <a:noAutofit/>
          </a:bodyPr>
          <a:lstStyle/>
          <a:p>
            <a:r>
              <a:rPr lang="de-DE" dirty="0"/>
              <a:t>Zur Zeit nicht im Eckpunktepapier enthalten</a:t>
            </a:r>
          </a:p>
          <a:p>
            <a:r>
              <a:rPr lang="de-DE" dirty="0"/>
              <a:t>Bald: Entscheidung</a:t>
            </a:r>
          </a:p>
          <a:p>
            <a:r>
              <a:rPr lang="de-DE" dirty="0"/>
              <a:t>Zahlen aus </a:t>
            </a:r>
            <a:r>
              <a:rPr lang="de-DE" dirty="0" err="1"/>
              <a:t>BaWü</a:t>
            </a:r>
            <a:r>
              <a:rPr lang="de-DE" dirty="0"/>
              <a:t> sind da: Einbruch der Einschreibungen um 21%, Verlust des Zuwachses von durchschnittlich 7%</a:t>
            </a:r>
          </a:p>
          <a:p>
            <a:r>
              <a:rPr lang="de-DE" dirty="0"/>
              <a:t>Einschreibungen in umliegenden teilweise </a:t>
            </a:r>
            <a:r>
              <a:rPr lang="de-DE" dirty="0" err="1"/>
              <a:t>Bundsländern</a:t>
            </a:r>
            <a:r>
              <a:rPr lang="de-DE" dirty="0"/>
              <a:t> stark gewachsen</a:t>
            </a:r>
          </a:p>
          <a:p>
            <a:r>
              <a:rPr lang="de-DE" dirty="0"/>
              <a:t>Am 06.06.2018: Übergabe der Petition mit 13.000 Unterschriften (Petition und Postkarten) an Ministerin und </a:t>
            </a:r>
            <a:r>
              <a:rPr lang="de-DE" dirty="0" err="1"/>
              <a:t>wiss.pol</a:t>
            </a:r>
            <a:r>
              <a:rPr lang="de-DE" dirty="0"/>
              <a:t>. Sprecher von FDP und CDU übergeben</a:t>
            </a:r>
          </a:p>
          <a:p>
            <a:r>
              <a:rPr lang="de-DE" dirty="0"/>
              <a:t>Petition soll noch einmal über den Petitionsausschuss eingereicht werden</a:t>
            </a:r>
          </a:p>
          <a:p>
            <a:r>
              <a:rPr lang="de-DE" dirty="0"/>
              <a:t>Gerücht: Es könne auf Langzeitstudiengebühren hinauslaufen; </a:t>
            </a:r>
            <a:br>
              <a:rPr lang="de-DE" dirty="0"/>
            </a:br>
            <a:r>
              <a:rPr lang="de-DE" dirty="0"/>
              <a:t>dies kann aber derzeit noch nicht bestätigt werden</a:t>
            </a:r>
          </a:p>
          <a:p>
            <a:endParaRPr lang="de-DE" dirty="0"/>
          </a:p>
          <a:p>
            <a:endParaRPr lang="de-DE" dirty="0"/>
          </a:p>
          <a:p>
            <a:endParaRPr lang="de-DE" dirty="0"/>
          </a:p>
        </p:txBody>
      </p:sp>
      <p:sp>
        <p:nvSpPr>
          <p:cNvPr id="4" name="Freeform 3"/>
          <p:cNvSpPr/>
          <p:nvPr/>
        </p:nvSpPr>
        <p:spPr>
          <a:xfrm>
            <a:off x="2402237" y="2709235"/>
            <a:ext cx="631222" cy="64599"/>
          </a:xfrm>
          <a:custGeom>
            <a:avLst/>
            <a:gdLst>
              <a:gd name="connsiteX0" fmla="*/ 0 w 631222"/>
              <a:gd name="connsiteY0" fmla="*/ 46593 h 64599"/>
              <a:gd name="connsiteX1" fmla="*/ 573438 w 631222"/>
              <a:gd name="connsiteY1" fmla="*/ 62091 h 64599"/>
              <a:gd name="connsiteX2" fmla="*/ 604434 w 631222"/>
              <a:gd name="connsiteY2" fmla="*/ 98 h 64599"/>
              <a:gd name="connsiteX3" fmla="*/ 511444 w 631222"/>
              <a:gd name="connsiteY3" fmla="*/ 46593 h 64599"/>
            </a:gdLst>
            <a:ahLst/>
            <a:cxnLst>
              <a:cxn ang="0">
                <a:pos x="connsiteX0" y="connsiteY0"/>
              </a:cxn>
              <a:cxn ang="0">
                <a:pos x="connsiteX1" y="connsiteY1"/>
              </a:cxn>
              <a:cxn ang="0">
                <a:pos x="connsiteX2" y="connsiteY2"/>
              </a:cxn>
              <a:cxn ang="0">
                <a:pos x="connsiteX3" y="connsiteY3"/>
              </a:cxn>
            </a:cxnLst>
            <a:rect l="l" t="t" r="r" b="b"/>
            <a:pathLst>
              <a:path w="631222" h="64599">
                <a:moveTo>
                  <a:pt x="0" y="46593"/>
                </a:moveTo>
                <a:cubicBezTo>
                  <a:pt x="236349" y="58216"/>
                  <a:pt x="472699" y="69840"/>
                  <a:pt x="573438" y="62091"/>
                </a:cubicBezTo>
                <a:cubicBezTo>
                  <a:pt x="674177" y="54342"/>
                  <a:pt x="614766" y="2681"/>
                  <a:pt x="604434" y="98"/>
                </a:cubicBezTo>
                <a:cubicBezTo>
                  <a:pt x="594102" y="-2485"/>
                  <a:pt x="511444" y="46593"/>
                  <a:pt x="511444" y="46593"/>
                </a:cubicBezTo>
              </a:path>
            </a:pathLst>
          </a:custGeom>
          <a:noFill/>
          <a:ln w="31750">
            <a:solidFill>
              <a:srgbClr val="CE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799817" y="3545212"/>
            <a:ext cx="2829708" cy="45719"/>
          </a:xfrm>
          <a:custGeom>
            <a:avLst/>
            <a:gdLst>
              <a:gd name="connsiteX0" fmla="*/ 0 w 1126066"/>
              <a:gd name="connsiteY0" fmla="*/ 59266 h 59266"/>
              <a:gd name="connsiteX1" fmla="*/ 1126066 w 1126066"/>
              <a:gd name="connsiteY1" fmla="*/ 0 h 59266"/>
              <a:gd name="connsiteX2" fmla="*/ 1126066 w 1126066"/>
              <a:gd name="connsiteY2" fmla="*/ 0 h 59266"/>
            </a:gdLst>
            <a:ahLst/>
            <a:cxnLst>
              <a:cxn ang="0">
                <a:pos x="connsiteX0" y="connsiteY0"/>
              </a:cxn>
              <a:cxn ang="0">
                <a:pos x="connsiteX1" y="connsiteY1"/>
              </a:cxn>
              <a:cxn ang="0">
                <a:pos x="connsiteX2" y="connsiteY2"/>
              </a:cxn>
            </a:cxnLst>
            <a:rect l="l" t="t" r="r" b="b"/>
            <a:pathLst>
              <a:path w="1126066" h="59266">
                <a:moveTo>
                  <a:pt x="0" y="59266"/>
                </a:moveTo>
                <a:lnTo>
                  <a:pt x="1126066" y="0"/>
                </a:lnTo>
                <a:lnTo>
                  <a:pt x="1126066" y="0"/>
                </a:lnTo>
              </a:path>
            </a:pathLst>
          </a:custGeom>
          <a:noFill/>
          <a:ln w="31750">
            <a:solidFill>
              <a:srgbClr val="CE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1B50586A-3DDC-47EF-8487-AC823AFCD5D8}"/>
              </a:ext>
            </a:extLst>
          </p:cNvPr>
          <p:cNvSpPr/>
          <p:nvPr/>
        </p:nvSpPr>
        <p:spPr>
          <a:xfrm>
            <a:off x="4157133" y="5932466"/>
            <a:ext cx="2681817" cy="125434"/>
          </a:xfrm>
          <a:custGeom>
            <a:avLst/>
            <a:gdLst>
              <a:gd name="connsiteX0" fmla="*/ 0 w 1126066"/>
              <a:gd name="connsiteY0" fmla="*/ 59266 h 59266"/>
              <a:gd name="connsiteX1" fmla="*/ 1126066 w 1126066"/>
              <a:gd name="connsiteY1" fmla="*/ 0 h 59266"/>
              <a:gd name="connsiteX2" fmla="*/ 1126066 w 1126066"/>
              <a:gd name="connsiteY2" fmla="*/ 0 h 59266"/>
            </a:gdLst>
            <a:ahLst/>
            <a:cxnLst>
              <a:cxn ang="0">
                <a:pos x="connsiteX0" y="connsiteY0"/>
              </a:cxn>
              <a:cxn ang="0">
                <a:pos x="connsiteX1" y="connsiteY1"/>
              </a:cxn>
              <a:cxn ang="0">
                <a:pos x="connsiteX2" y="connsiteY2"/>
              </a:cxn>
            </a:cxnLst>
            <a:rect l="l" t="t" r="r" b="b"/>
            <a:pathLst>
              <a:path w="1126066" h="59266">
                <a:moveTo>
                  <a:pt x="0" y="59266"/>
                </a:moveTo>
                <a:lnTo>
                  <a:pt x="1126066" y="0"/>
                </a:lnTo>
                <a:lnTo>
                  <a:pt x="1126066" y="0"/>
                </a:lnTo>
              </a:path>
            </a:pathLst>
          </a:custGeom>
          <a:noFill/>
          <a:ln w="31750">
            <a:solidFill>
              <a:srgbClr val="CE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70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9E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54954" y="1156548"/>
            <a:ext cx="8761413" cy="706964"/>
          </a:xfrm>
        </p:spPr>
        <p:txBody>
          <a:bodyPr/>
          <a:lstStyle/>
          <a:p>
            <a:r>
              <a:rPr lang="de-DE" dirty="0">
                <a:solidFill>
                  <a:srgbClr val="EFF2F4"/>
                </a:solidFill>
              </a:rPr>
              <a:t>Positive Punkte im Referent*</a:t>
            </a:r>
            <a:r>
              <a:rPr lang="de-DE" dirty="0" err="1">
                <a:solidFill>
                  <a:srgbClr val="EFF2F4"/>
                </a:solidFill>
              </a:rPr>
              <a:t>innenentwurf</a:t>
            </a:r>
            <a:endParaRPr lang="de-DE" dirty="0">
              <a:solidFill>
                <a:srgbClr val="EFF2F4"/>
              </a:solidFill>
            </a:endParaRPr>
          </a:p>
        </p:txBody>
      </p:sp>
      <p:sp>
        <p:nvSpPr>
          <p:cNvPr id="9" name="Inhaltsplatzhalter 2"/>
          <p:cNvSpPr>
            <a:spLocks noGrp="1"/>
          </p:cNvSpPr>
          <p:nvPr>
            <p:ph idx="1"/>
          </p:nvPr>
        </p:nvSpPr>
        <p:spPr>
          <a:xfrm>
            <a:off x="1154954" y="2417520"/>
            <a:ext cx="8825659" cy="3416300"/>
          </a:xfrm>
        </p:spPr>
        <p:txBody>
          <a:bodyPr>
            <a:noAutofit/>
          </a:bodyPr>
          <a:lstStyle/>
          <a:p>
            <a:pPr marL="0" indent="0">
              <a:buNone/>
            </a:pPr>
            <a:r>
              <a:rPr lang="de-DE" b="1" i="1" dirty="0">
                <a:solidFill>
                  <a:srgbClr val="EFF2F4"/>
                </a:solidFill>
              </a:rPr>
              <a:t>„Die derzeitige Verpflichtung der Hochschule, ihre Ordnungen in einem papierenen Verkündungsblatt zu verkünden, ist nicht mehr zeitgemäß. Es soll (…) ein elektronisches Verkündungsblatt ermöglicht werden (…).“ </a:t>
            </a:r>
            <a:endParaRPr lang="de-DE" sz="1400" dirty="0">
              <a:solidFill>
                <a:srgbClr val="EFF2F4"/>
              </a:solidFill>
            </a:endParaRPr>
          </a:p>
          <a:p>
            <a:pPr marL="0" indent="0">
              <a:buNone/>
            </a:pPr>
            <a:endParaRPr lang="de-DE" b="1" i="1" dirty="0">
              <a:solidFill>
                <a:srgbClr val="EFF2F4"/>
              </a:solidFill>
            </a:endParaRPr>
          </a:p>
          <a:p>
            <a:pPr marL="0" indent="0">
              <a:buNone/>
            </a:pPr>
            <a:r>
              <a:rPr lang="de-DE" b="1" i="1" dirty="0">
                <a:solidFill>
                  <a:srgbClr val="EFF2F4"/>
                </a:solidFill>
              </a:rPr>
              <a:t>„Eine Arbeitsgruppe aus Fachhochschulen und Universitäten sowie dem Ministerium soll (…) Instrumente erarbeiten, mit denen (…) die Promotion von FH Absolventinnen und -Absolventen erleichtert werden kann.“</a:t>
            </a:r>
            <a:br>
              <a:rPr lang="de-DE" b="1" i="1" dirty="0">
                <a:solidFill>
                  <a:srgbClr val="EFF2F4"/>
                </a:solidFill>
              </a:rPr>
            </a:br>
            <a:br>
              <a:rPr lang="de-DE" b="1" i="1" dirty="0">
                <a:solidFill>
                  <a:srgbClr val="EFF2F4"/>
                </a:solidFill>
              </a:rPr>
            </a:br>
            <a:r>
              <a:rPr lang="de-DE" b="1" i="1" dirty="0">
                <a:solidFill>
                  <a:srgbClr val="EFF2F4"/>
                </a:solidFill>
              </a:rPr>
              <a:t>BLB-Paragraph, Möglichkeiten für die Hochschulen, selbst zu Bauen</a:t>
            </a:r>
            <a:br>
              <a:rPr lang="de-DE" b="1" i="1" dirty="0">
                <a:solidFill>
                  <a:srgbClr val="EFF2F4"/>
                </a:solidFill>
              </a:rPr>
            </a:br>
            <a:r>
              <a:rPr lang="de-DE" b="1" i="1" dirty="0">
                <a:solidFill>
                  <a:srgbClr val="EFF2F4"/>
                </a:solidFill>
              </a:rPr>
              <a:t>(Problem: Monetäre Mittel, kleine Hochschulen!?)</a:t>
            </a:r>
          </a:p>
        </p:txBody>
      </p:sp>
    </p:spTree>
    <p:extLst>
      <p:ext uri="{BB962C8B-B14F-4D97-AF65-F5344CB8AC3E}">
        <p14:creationId xmlns:p14="http://schemas.microsoft.com/office/powerpoint/2010/main" val="56997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chorCtr="0"/>
          <a:lstStyle/>
          <a:p>
            <a:r>
              <a:rPr lang="de-DE" dirty="0"/>
              <a:t>Tenor</a:t>
            </a:r>
          </a:p>
        </p:txBody>
      </p:sp>
      <p:sp>
        <p:nvSpPr>
          <p:cNvPr id="3" name="Inhaltsplatzhalter 2"/>
          <p:cNvSpPr>
            <a:spLocks noGrp="1"/>
          </p:cNvSpPr>
          <p:nvPr>
            <p:ph idx="1"/>
          </p:nvPr>
        </p:nvSpPr>
        <p:spPr>
          <a:xfrm>
            <a:off x="1154954" y="2417520"/>
            <a:ext cx="8825659" cy="3416300"/>
          </a:xfrm>
        </p:spPr>
        <p:txBody>
          <a:bodyPr>
            <a:noAutofit/>
          </a:bodyPr>
          <a:lstStyle/>
          <a:p>
            <a:r>
              <a:rPr lang="de-DE" dirty="0"/>
              <a:t>Hin zu mehr Hochschulfreiheit</a:t>
            </a:r>
          </a:p>
          <a:p>
            <a:r>
              <a:rPr lang="de-DE" dirty="0"/>
              <a:t>Einschnitte der Studierfreiheit </a:t>
            </a:r>
          </a:p>
          <a:p>
            <a:pPr lvl="1"/>
            <a:r>
              <a:rPr lang="de-DE" dirty="0"/>
              <a:t>Anwesenheitspflichten</a:t>
            </a:r>
          </a:p>
          <a:p>
            <a:pPr lvl="1"/>
            <a:r>
              <a:rPr lang="de-DE" dirty="0"/>
              <a:t>Studentische Mitbestimmung </a:t>
            </a:r>
            <a:br>
              <a:rPr lang="de-DE" dirty="0"/>
            </a:br>
            <a:r>
              <a:rPr lang="de-DE" dirty="0"/>
              <a:t>Studienbeiräte, Viertelparität, SHK-Vertretungen, Studienverlaufsvereinbarungen</a:t>
            </a:r>
          </a:p>
          <a:p>
            <a:r>
              <a:rPr lang="de-DE" dirty="0"/>
              <a:t>Der Diskurs über die Belange der Studierenden wird nicht mehr auf Augenhöhe geführt</a:t>
            </a:r>
          </a:p>
          <a:p>
            <a:r>
              <a:rPr lang="de-DE" dirty="0"/>
              <a:t>Hierarchisches Konstrukt</a:t>
            </a:r>
          </a:p>
        </p:txBody>
      </p:sp>
    </p:spTree>
    <p:extLst>
      <p:ext uri="{BB962C8B-B14F-4D97-AF65-F5344CB8AC3E}">
        <p14:creationId xmlns:p14="http://schemas.microsoft.com/office/powerpoint/2010/main" val="75503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E3333"/>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2643" y="185980"/>
            <a:ext cx="10008030" cy="6672020"/>
          </a:xfrm>
          <a:prstGeom prst="rect">
            <a:avLst/>
          </a:prstGeom>
        </p:spPr>
      </p:pic>
      <p:sp>
        <p:nvSpPr>
          <p:cNvPr id="5" name="Inhaltsplatzhalter 2"/>
          <p:cNvSpPr>
            <a:spLocks noGrp="1"/>
          </p:cNvSpPr>
          <p:nvPr>
            <p:ph idx="1"/>
          </p:nvPr>
        </p:nvSpPr>
        <p:spPr>
          <a:xfrm>
            <a:off x="1154954" y="2941880"/>
            <a:ext cx="4920382" cy="3048215"/>
          </a:xfrm>
        </p:spPr>
        <p:txBody>
          <a:bodyPr>
            <a:noAutofit/>
          </a:bodyPr>
          <a:lstStyle/>
          <a:p>
            <a:pPr marL="0" indent="0">
              <a:buNone/>
            </a:pPr>
            <a:r>
              <a:rPr lang="de-DE" sz="2400" b="1" i="1" dirty="0">
                <a:solidFill>
                  <a:srgbClr val="EFF2F4"/>
                </a:solidFill>
              </a:rPr>
              <a:t>»Ich möchte meiner Studierendenschaft ein Geschenk machen, Isabel. </a:t>
            </a:r>
            <a:br>
              <a:rPr lang="de-DE" sz="2400" b="1" i="1" dirty="0">
                <a:solidFill>
                  <a:srgbClr val="EFF2F4"/>
                </a:solidFill>
              </a:rPr>
            </a:br>
            <a:r>
              <a:rPr lang="de-DE" sz="2400" b="1" i="1" dirty="0">
                <a:solidFill>
                  <a:srgbClr val="EFF2F4"/>
                </a:solidFill>
              </a:rPr>
              <a:t>Ich möchte das Element Mitbestimmung nennen!«</a:t>
            </a:r>
          </a:p>
          <a:p>
            <a:pPr marL="0" indent="0">
              <a:buNone/>
            </a:pPr>
            <a:r>
              <a:rPr lang="de-DE" sz="1400" b="1" dirty="0">
                <a:solidFill>
                  <a:srgbClr val="EFF2F4"/>
                </a:solidFill>
              </a:rPr>
              <a:t>Marie Curie, Wissenschaftlerin</a:t>
            </a:r>
          </a:p>
        </p:txBody>
      </p:sp>
      <p:sp>
        <p:nvSpPr>
          <p:cNvPr id="6" name="Titel 1"/>
          <p:cNvSpPr>
            <a:spLocks noGrp="1"/>
          </p:cNvSpPr>
          <p:nvPr>
            <p:ph type="title"/>
          </p:nvPr>
        </p:nvSpPr>
        <p:spPr>
          <a:xfrm>
            <a:off x="1154954" y="973668"/>
            <a:ext cx="8761413" cy="706964"/>
          </a:xfrm>
        </p:spPr>
        <p:txBody>
          <a:bodyPr anchor="t" anchorCtr="0"/>
          <a:lstStyle/>
          <a:p>
            <a:r>
              <a:rPr lang="de-DE" dirty="0">
                <a:solidFill>
                  <a:srgbClr val="EFF2F4"/>
                </a:solidFill>
              </a:rPr>
              <a:t>Zeit für Fragen</a:t>
            </a:r>
          </a:p>
        </p:txBody>
      </p:sp>
    </p:spTree>
    <p:extLst>
      <p:ext uri="{BB962C8B-B14F-4D97-AF65-F5344CB8AC3E}">
        <p14:creationId xmlns:p14="http://schemas.microsoft.com/office/powerpoint/2010/main" val="73615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chorCtr="0"/>
          <a:lstStyle/>
          <a:p>
            <a:r>
              <a:rPr lang="de-DE" dirty="0"/>
              <a:t>Die Kampagne</a:t>
            </a:r>
          </a:p>
        </p:txBody>
      </p:sp>
      <p:sp>
        <p:nvSpPr>
          <p:cNvPr id="3" name="Inhaltsplatzhalter 2"/>
          <p:cNvSpPr>
            <a:spLocks noGrp="1"/>
          </p:cNvSpPr>
          <p:nvPr>
            <p:ph idx="1"/>
          </p:nvPr>
        </p:nvSpPr>
        <p:spPr>
          <a:xfrm>
            <a:off x="1154954" y="2417520"/>
            <a:ext cx="8825659" cy="3416300"/>
          </a:xfrm>
        </p:spPr>
        <p:txBody>
          <a:bodyPr>
            <a:noAutofit/>
          </a:bodyPr>
          <a:lstStyle/>
          <a:p>
            <a:r>
              <a:rPr lang="de-DE" dirty="0"/>
              <a:t>Gemeinsame Aktionswoche im Juni: 18.-24.06.2018</a:t>
            </a:r>
          </a:p>
          <a:p>
            <a:r>
              <a:rPr lang="de-DE" dirty="0"/>
              <a:t>Geplant sind viele dezentrale Aktionen, um auf die Änderungen aufmerksam zu machen</a:t>
            </a:r>
          </a:p>
          <a:p>
            <a:pPr lvl="1"/>
            <a:r>
              <a:rPr lang="de-DE" dirty="0"/>
              <a:t>Podiumsdiskussionen, Infostände, Flyer, Flashmobs und vieles mehr </a:t>
            </a:r>
          </a:p>
          <a:p>
            <a:r>
              <a:rPr lang="de-DE" dirty="0"/>
              <a:t>Geplant sind 2 Demonstrationen am Ende der Aktionswoche</a:t>
            </a:r>
          </a:p>
          <a:p>
            <a:r>
              <a:rPr lang="de-DE" dirty="0"/>
              <a:t>Material und Ideen findet ihr auf: </a:t>
            </a:r>
            <a:r>
              <a:rPr lang="de-DE" dirty="0" err="1"/>
              <a:t>notmyhochschulgesetz.de</a:t>
            </a:r>
            <a:r>
              <a:rPr lang="de-DE" dirty="0"/>
              <a:t> </a:t>
            </a:r>
          </a:p>
        </p:txBody>
      </p:sp>
    </p:spTree>
    <p:extLst>
      <p:ext uri="{BB962C8B-B14F-4D97-AF65-F5344CB8AC3E}">
        <p14:creationId xmlns:p14="http://schemas.microsoft.com/office/powerpoint/2010/main" val="29799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9E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EFF2F4"/>
                </a:solidFill>
              </a:rPr>
              <a:t>Fragen? Ideen? Anregungen?</a:t>
            </a:r>
          </a:p>
        </p:txBody>
      </p:sp>
      <p:sp>
        <p:nvSpPr>
          <p:cNvPr id="3" name="Inhaltsplatzhalter 2"/>
          <p:cNvSpPr>
            <a:spLocks noGrp="1"/>
          </p:cNvSpPr>
          <p:nvPr>
            <p:ph idx="1"/>
          </p:nvPr>
        </p:nvSpPr>
        <p:spPr>
          <a:xfrm>
            <a:off x="1960866" y="2045561"/>
            <a:ext cx="8825659" cy="3416300"/>
          </a:xfrm>
        </p:spPr>
        <p:txBody>
          <a:bodyPr>
            <a:noAutofit/>
          </a:bodyPr>
          <a:lstStyle/>
          <a:p>
            <a:pPr marL="0" indent="0">
              <a:buNone/>
            </a:pPr>
            <a:r>
              <a:rPr lang="de-DE" sz="2400" b="1" i="1" dirty="0" err="1">
                <a:solidFill>
                  <a:srgbClr val="EFF2F4"/>
                </a:solidFill>
              </a:rPr>
              <a:t>koordination@lat-nrw.de</a:t>
            </a:r>
            <a:endParaRPr lang="de-DE" sz="2400" b="1" i="1" dirty="0">
              <a:solidFill>
                <a:srgbClr val="EFF2F4"/>
              </a:solidFill>
            </a:endParaRPr>
          </a:p>
          <a:p>
            <a:pPr marL="0" indent="0">
              <a:buNone/>
            </a:pPr>
            <a:endParaRPr lang="de-DE" sz="2400" b="1" i="1" dirty="0">
              <a:solidFill>
                <a:srgbClr val="EFF2F4"/>
              </a:solidFill>
            </a:endParaRPr>
          </a:p>
          <a:p>
            <a:pPr marL="0" indent="0">
              <a:buNone/>
            </a:pPr>
            <a:r>
              <a:rPr lang="de-DE" sz="2400" b="1" i="1" dirty="0" err="1">
                <a:solidFill>
                  <a:srgbClr val="EFF2F4"/>
                </a:solidFill>
              </a:rPr>
              <a:t>fb.com</a:t>
            </a:r>
            <a:r>
              <a:rPr lang="de-DE" sz="2400" b="1" i="1" dirty="0">
                <a:solidFill>
                  <a:srgbClr val="EFF2F4"/>
                </a:solidFill>
              </a:rPr>
              <a:t>/</a:t>
            </a:r>
            <a:r>
              <a:rPr lang="de-DE" sz="2400" b="1" i="1" dirty="0" err="1">
                <a:solidFill>
                  <a:srgbClr val="EFF2F4"/>
                </a:solidFill>
              </a:rPr>
              <a:t>latnrw</a:t>
            </a:r>
            <a:endParaRPr lang="de-DE" sz="2400" b="1" i="1" dirty="0">
              <a:solidFill>
                <a:srgbClr val="EFF2F4"/>
              </a:solidFill>
            </a:endParaRPr>
          </a:p>
          <a:p>
            <a:pPr marL="0" indent="0">
              <a:buNone/>
            </a:pPr>
            <a:endParaRPr lang="de-DE" sz="2400" b="1" i="1" dirty="0">
              <a:solidFill>
                <a:srgbClr val="EFF2F4"/>
              </a:solidFill>
            </a:endParaRPr>
          </a:p>
          <a:p>
            <a:pPr marL="0" indent="0">
              <a:buNone/>
            </a:pPr>
            <a:r>
              <a:rPr lang="de-DE" sz="2400" b="1" i="1" dirty="0" err="1">
                <a:solidFill>
                  <a:srgbClr val="EFF2F4"/>
                </a:solidFill>
              </a:rPr>
              <a:t>notmyhochschulgesetz.de</a:t>
            </a:r>
            <a:endParaRPr lang="de-DE" sz="2400" b="1" i="1" dirty="0">
              <a:solidFill>
                <a:srgbClr val="EFF2F4"/>
              </a:solidFill>
            </a:endParaRPr>
          </a:p>
        </p:txBody>
      </p:sp>
      <p:pic>
        <p:nvPicPr>
          <p:cNvPr id="4" name="Grafik 7">
            <a:extLst>
              <a:ext uri="{FF2B5EF4-FFF2-40B4-BE49-F238E27FC236}">
                <a16:creationId xmlns:a16="http://schemas.microsoft.com/office/drawing/2014/main" id="{ED3C16AF-0C60-43BF-B106-B23F8B57A7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0866" y="5508355"/>
            <a:ext cx="2375848" cy="879427"/>
          </a:xfrm>
          <a:prstGeom prst="rect">
            <a:avLst/>
          </a:prstGeom>
          <a:effectLst>
            <a:softEdge rad="63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4954" y="1925057"/>
            <a:ext cx="661126" cy="66112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7504" y="2830608"/>
            <a:ext cx="829042" cy="82904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8836" y="3904075"/>
            <a:ext cx="753362" cy="753362"/>
          </a:xfrm>
          <a:prstGeom prst="rect">
            <a:avLst/>
          </a:prstGeom>
        </p:spPr>
      </p:pic>
    </p:spTree>
    <p:extLst>
      <p:ext uri="{BB962C8B-B14F-4D97-AF65-F5344CB8AC3E}">
        <p14:creationId xmlns:p14="http://schemas.microsoft.com/office/powerpoint/2010/main" val="42847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Untertitel 2"/>
          <p:cNvSpPr txBox="1">
            <a:spLocks/>
          </p:cNvSpPr>
          <p:nvPr/>
        </p:nvSpPr>
        <p:spPr>
          <a:xfrm>
            <a:off x="1295632" y="5229253"/>
            <a:ext cx="5877000" cy="974602"/>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rgbClr val="3D4E5C"/>
                </a:solidFill>
                <a:effectLst/>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rgbClr val="3D4E5C"/>
                </a:solidFill>
                <a:effectLst/>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rgbClr val="3D4E5C"/>
                </a:solidFill>
                <a:effectLst/>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rgbClr val="3D4E5C"/>
                </a:solidFill>
                <a:effectLst/>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rgbClr val="3D4E5C"/>
                </a:solidFill>
                <a:effectLst/>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de-DE" b="1" dirty="0">
                <a:solidFill>
                  <a:srgbClr val="FFFFFF"/>
                </a:solidFill>
              </a:rPr>
              <a:t>2017</a:t>
            </a:r>
          </a:p>
          <a:p>
            <a:pPr marL="0" indent="0">
              <a:buNone/>
            </a:pPr>
            <a:r>
              <a:rPr lang="de-DE" b="1" dirty="0">
                <a:solidFill>
                  <a:srgbClr val="FFFFFF"/>
                </a:solidFill>
              </a:rPr>
              <a:t>Im Vorfeld: Mobilmachung gegen die Studiengebühren „für“ Nicht-EU-Ausländische Studierende</a:t>
            </a:r>
          </a:p>
        </p:txBody>
      </p:sp>
      <p:grpSp>
        <p:nvGrpSpPr>
          <p:cNvPr id="11" name="Group 10"/>
          <p:cNvGrpSpPr/>
          <p:nvPr/>
        </p:nvGrpSpPr>
        <p:grpSpPr>
          <a:xfrm>
            <a:off x="880533" y="0"/>
            <a:ext cx="327378" cy="6858000"/>
            <a:chOff x="880533" y="0"/>
            <a:chExt cx="327378" cy="6858000"/>
          </a:xfrm>
        </p:grpSpPr>
        <p:cxnSp>
          <p:nvCxnSpPr>
            <p:cNvPr id="9" name="Straight Connector 8"/>
            <p:cNvCxnSpPr/>
            <p:nvPr/>
          </p:nvCxnSpPr>
          <p:spPr>
            <a:xfrm>
              <a:off x="1044222" y="0"/>
              <a:ext cx="0" cy="6858000"/>
            </a:xfrm>
            <a:prstGeom prst="line">
              <a:avLst/>
            </a:prstGeom>
            <a:ln w="38100">
              <a:solidFill>
                <a:srgbClr val="EFF2F4"/>
              </a:solidFill>
            </a:ln>
            <a:effectLst/>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880533" y="5263120"/>
              <a:ext cx="327378" cy="327378"/>
            </a:xfrm>
            <a:prstGeom prst="ellipse">
              <a:avLst/>
            </a:prstGeom>
            <a:solidFill>
              <a:srgbClr val="EFF2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7717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Untertitel 2"/>
          <p:cNvSpPr txBox="1">
            <a:spLocks/>
          </p:cNvSpPr>
          <p:nvPr/>
        </p:nvSpPr>
        <p:spPr>
          <a:xfrm>
            <a:off x="1295632" y="5229253"/>
            <a:ext cx="5877000" cy="974602"/>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rgbClr val="3D4E5C"/>
                </a:solidFill>
                <a:effectLst/>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rgbClr val="3D4E5C"/>
                </a:solidFill>
                <a:effectLst/>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rgbClr val="3D4E5C"/>
                </a:solidFill>
                <a:effectLst/>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rgbClr val="3D4E5C"/>
                </a:solidFill>
                <a:effectLst/>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rgbClr val="3D4E5C"/>
                </a:solidFill>
                <a:effectLst/>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de-DE" b="1" dirty="0">
                <a:solidFill>
                  <a:srgbClr val="FFFFFF"/>
                </a:solidFill>
              </a:rPr>
              <a:t>Februar 2018</a:t>
            </a:r>
          </a:p>
          <a:p>
            <a:pPr marL="0" indent="0">
              <a:buNone/>
            </a:pPr>
            <a:r>
              <a:rPr lang="de-DE" b="1" dirty="0">
                <a:solidFill>
                  <a:srgbClr val="FFFFFF"/>
                </a:solidFill>
              </a:rPr>
              <a:t>Das Ministerium veröffentlicht im Februar in einer Pressekonferenz ein Eckpunktepapier zum neuen </a:t>
            </a:r>
            <a:br>
              <a:rPr lang="de-DE" b="1" dirty="0">
                <a:solidFill>
                  <a:srgbClr val="FFFFFF"/>
                </a:solidFill>
              </a:rPr>
            </a:br>
            <a:r>
              <a:rPr lang="de-DE" b="1" dirty="0">
                <a:solidFill>
                  <a:srgbClr val="FFFFFF"/>
                </a:solidFill>
              </a:rPr>
              <a:t>Hochschulgesetz</a:t>
            </a:r>
          </a:p>
          <a:p>
            <a:pPr marL="0" indent="0">
              <a:buNone/>
            </a:pPr>
            <a:endParaRPr lang="de-DE" b="1" dirty="0">
              <a:solidFill>
                <a:srgbClr val="FFFFFF"/>
              </a:solidFill>
            </a:endParaRPr>
          </a:p>
        </p:txBody>
      </p:sp>
      <p:grpSp>
        <p:nvGrpSpPr>
          <p:cNvPr id="9" name="Group 8"/>
          <p:cNvGrpSpPr/>
          <p:nvPr/>
        </p:nvGrpSpPr>
        <p:grpSpPr>
          <a:xfrm>
            <a:off x="880533" y="0"/>
            <a:ext cx="327378" cy="6858000"/>
            <a:chOff x="880533" y="0"/>
            <a:chExt cx="327378" cy="6858000"/>
          </a:xfrm>
        </p:grpSpPr>
        <p:cxnSp>
          <p:nvCxnSpPr>
            <p:cNvPr id="10" name="Straight Connector 9"/>
            <p:cNvCxnSpPr/>
            <p:nvPr/>
          </p:nvCxnSpPr>
          <p:spPr>
            <a:xfrm>
              <a:off x="1044222" y="0"/>
              <a:ext cx="0" cy="6858000"/>
            </a:xfrm>
            <a:prstGeom prst="line">
              <a:avLst/>
            </a:prstGeom>
            <a:ln w="38100">
              <a:solidFill>
                <a:srgbClr val="EFF2F4"/>
              </a:solidFill>
            </a:ln>
            <a:effectLst/>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80533" y="5263120"/>
              <a:ext cx="327378" cy="327378"/>
            </a:xfrm>
            <a:prstGeom prst="ellipse">
              <a:avLst/>
            </a:prstGeom>
            <a:solidFill>
              <a:srgbClr val="EFF2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Untertitel 2"/>
          <p:cNvSpPr txBox="1">
            <a:spLocks/>
          </p:cNvSpPr>
          <p:nvPr/>
        </p:nvSpPr>
        <p:spPr>
          <a:xfrm>
            <a:off x="1295632" y="1022888"/>
            <a:ext cx="4766788" cy="3942894"/>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rgbClr val="3D4E5C"/>
                </a:solidFill>
                <a:effectLst/>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rgbClr val="3D4E5C"/>
                </a:solidFill>
                <a:effectLst/>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rgbClr val="3D4E5C"/>
                </a:solidFill>
                <a:effectLst/>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rgbClr val="3D4E5C"/>
                </a:solidFill>
                <a:effectLst/>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rgbClr val="3D4E5C"/>
                </a:solidFill>
                <a:effectLst/>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de-DE" sz="1000" b="1" dirty="0">
                <a:solidFill>
                  <a:srgbClr val="FFFFFF"/>
                </a:solidFill>
              </a:rPr>
              <a:t>2017</a:t>
            </a:r>
            <a:br>
              <a:rPr lang="de-DE" sz="1000" b="1" dirty="0">
                <a:solidFill>
                  <a:srgbClr val="FFFFFF"/>
                </a:solidFill>
              </a:rPr>
            </a:br>
            <a:r>
              <a:rPr lang="de-DE" sz="1000" b="1" dirty="0">
                <a:solidFill>
                  <a:srgbClr val="FFFFFF"/>
                </a:solidFill>
              </a:rPr>
              <a:t>Im Vorfeld: Mobilmachung gegen die Studiengebühren </a:t>
            </a:r>
            <a:br>
              <a:rPr lang="de-DE" sz="1000" b="1" dirty="0">
                <a:solidFill>
                  <a:srgbClr val="FFFFFF"/>
                </a:solidFill>
              </a:rPr>
            </a:br>
            <a:r>
              <a:rPr lang="de-DE" sz="1000" b="1" dirty="0">
                <a:solidFill>
                  <a:srgbClr val="FFFFFF"/>
                </a:solidFill>
              </a:rPr>
              <a:t>„für“ Nicht-EU-Ausländische Studierende</a:t>
            </a:r>
          </a:p>
        </p:txBody>
      </p:sp>
    </p:spTree>
    <p:extLst>
      <p:ext uri="{BB962C8B-B14F-4D97-AF65-F5344CB8AC3E}">
        <p14:creationId xmlns:p14="http://schemas.microsoft.com/office/powerpoint/2010/main" val="205036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9E00"/>
        </a:solidFill>
        <a:effectLst/>
      </p:bgPr>
    </p:bg>
    <p:spTree>
      <p:nvGrpSpPr>
        <p:cNvPr id="1" name=""/>
        <p:cNvGrpSpPr/>
        <p:nvPr/>
      </p:nvGrpSpPr>
      <p:grpSpPr>
        <a:xfrm>
          <a:off x="0" y="0"/>
          <a:ext cx="0" cy="0"/>
          <a:chOff x="0" y="0"/>
          <a:chExt cx="0" cy="0"/>
        </a:xfrm>
      </p:grpSpPr>
      <p:grpSp>
        <p:nvGrpSpPr>
          <p:cNvPr id="5" name="Group 4"/>
          <p:cNvGrpSpPr/>
          <p:nvPr/>
        </p:nvGrpSpPr>
        <p:grpSpPr>
          <a:xfrm>
            <a:off x="880533" y="0"/>
            <a:ext cx="327378" cy="6858000"/>
            <a:chOff x="880533" y="0"/>
            <a:chExt cx="327378" cy="6858000"/>
          </a:xfrm>
        </p:grpSpPr>
        <p:cxnSp>
          <p:nvCxnSpPr>
            <p:cNvPr id="6" name="Straight Connector 5"/>
            <p:cNvCxnSpPr/>
            <p:nvPr/>
          </p:nvCxnSpPr>
          <p:spPr>
            <a:xfrm>
              <a:off x="1044222" y="0"/>
              <a:ext cx="0" cy="6858000"/>
            </a:xfrm>
            <a:prstGeom prst="line">
              <a:avLst/>
            </a:prstGeom>
            <a:ln w="38100">
              <a:solidFill>
                <a:srgbClr val="EFF2F4"/>
              </a:solidFill>
            </a:ln>
            <a:effectLst/>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880533" y="5263120"/>
              <a:ext cx="327378" cy="327378"/>
            </a:xfrm>
            <a:prstGeom prst="ellipse">
              <a:avLst/>
            </a:prstGeom>
            <a:solidFill>
              <a:srgbClr val="EFF2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Untertitel 2"/>
          <p:cNvSpPr txBox="1">
            <a:spLocks/>
          </p:cNvSpPr>
          <p:nvPr/>
        </p:nvSpPr>
        <p:spPr>
          <a:xfrm>
            <a:off x="1295632" y="1022888"/>
            <a:ext cx="4766788" cy="3942894"/>
          </a:xfrm>
          <a:prstGeom prst="rect">
            <a:avLst/>
          </a:prstGeom>
          <a:effectLst/>
        </p:spPr>
        <p:txBody>
          <a:bodyPr vert="horz" lIns="91440" tIns="45720" rIns="91440" bIns="45720" rtlCol="0" anchor="b" anchorCtr="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rgbClr val="3D4E5C"/>
                </a:solidFill>
                <a:effectLst/>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rgbClr val="3D4E5C"/>
                </a:solidFill>
                <a:effectLst/>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rgbClr val="3D4E5C"/>
                </a:solidFill>
                <a:effectLst/>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rgbClr val="3D4E5C"/>
                </a:solidFill>
                <a:effectLst/>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rgbClr val="3D4E5C"/>
                </a:solidFill>
                <a:effectLst/>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de-DE" sz="1000" b="1" dirty="0">
                <a:solidFill>
                  <a:srgbClr val="FFFFFF"/>
                </a:solidFill>
              </a:rPr>
              <a:t>2017</a:t>
            </a:r>
            <a:br>
              <a:rPr lang="de-DE" sz="1000" b="1" dirty="0">
                <a:solidFill>
                  <a:srgbClr val="FFFFFF"/>
                </a:solidFill>
              </a:rPr>
            </a:br>
            <a:r>
              <a:rPr lang="de-DE" sz="1000" b="1" dirty="0">
                <a:solidFill>
                  <a:srgbClr val="FFFFFF"/>
                </a:solidFill>
              </a:rPr>
              <a:t>Im Vorfeld: Mobilmachung gegen die Studiengebühren </a:t>
            </a:r>
            <a:br>
              <a:rPr lang="de-DE" sz="1000" b="1" dirty="0">
                <a:solidFill>
                  <a:srgbClr val="FFFFFF"/>
                </a:solidFill>
              </a:rPr>
            </a:br>
            <a:r>
              <a:rPr lang="de-DE" sz="1000" b="1" dirty="0">
                <a:solidFill>
                  <a:srgbClr val="FFFFFF"/>
                </a:solidFill>
              </a:rPr>
              <a:t>„für“ Nicht-EU-Ausländische Studierende</a:t>
            </a:r>
          </a:p>
          <a:p>
            <a:pPr marL="0" indent="0">
              <a:buNone/>
            </a:pPr>
            <a:r>
              <a:rPr lang="de-DE" sz="1000" b="1" dirty="0">
                <a:solidFill>
                  <a:srgbClr val="FFFFFF"/>
                </a:solidFill>
              </a:rPr>
              <a:t>Februar 2018</a:t>
            </a:r>
            <a:br>
              <a:rPr lang="de-DE" sz="1000" b="1" dirty="0">
                <a:solidFill>
                  <a:srgbClr val="FFFFFF"/>
                </a:solidFill>
              </a:rPr>
            </a:br>
            <a:r>
              <a:rPr lang="de-DE" sz="1000" b="1" dirty="0">
                <a:solidFill>
                  <a:srgbClr val="FFFFFF"/>
                </a:solidFill>
              </a:rPr>
              <a:t>Das Ministerium veröffentlicht im Februar in einer Pressekonferenz ein Eckpunktepapier zum neuen </a:t>
            </a:r>
            <a:br>
              <a:rPr lang="de-DE" sz="1000" b="1" dirty="0">
                <a:solidFill>
                  <a:srgbClr val="FFFFFF"/>
                </a:solidFill>
              </a:rPr>
            </a:br>
            <a:r>
              <a:rPr lang="de-DE" sz="1000" b="1" dirty="0">
                <a:solidFill>
                  <a:srgbClr val="FFFFFF"/>
                </a:solidFill>
              </a:rPr>
              <a:t>Hochschulgesetz</a:t>
            </a:r>
          </a:p>
        </p:txBody>
      </p:sp>
      <p:sp>
        <p:nvSpPr>
          <p:cNvPr id="9" name="Untertitel 2"/>
          <p:cNvSpPr txBox="1">
            <a:spLocks/>
          </p:cNvSpPr>
          <p:nvPr/>
        </p:nvSpPr>
        <p:spPr>
          <a:xfrm>
            <a:off x="1295632" y="5229253"/>
            <a:ext cx="5877000" cy="974602"/>
          </a:xfrm>
          <a:prstGeom prst="rect">
            <a:avLst/>
          </a:prstGeom>
          <a:effectLst/>
        </p:spPr>
        <p:txBody>
          <a:bodyPr vert="horz" lIns="91440" tIns="45720" rIns="91440" bIns="45720" rtlCol="0" anchor="t" anchorCtr="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rgbClr val="3D4E5C"/>
                </a:solidFill>
                <a:effectLst/>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rgbClr val="3D4E5C"/>
                </a:solidFill>
                <a:effectLst/>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rgbClr val="3D4E5C"/>
                </a:solidFill>
                <a:effectLst/>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rgbClr val="3D4E5C"/>
                </a:solidFill>
                <a:effectLst/>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rgbClr val="3D4E5C"/>
                </a:solidFill>
                <a:effectLst/>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de-DE" b="1" dirty="0">
                <a:solidFill>
                  <a:srgbClr val="FFFFFF"/>
                </a:solidFill>
              </a:rPr>
              <a:t>Im Anschluss</a:t>
            </a:r>
          </a:p>
          <a:p>
            <a:pPr marL="0" indent="0">
              <a:buNone/>
            </a:pPr>
            <a:r>
              <a:rPr lang="de-DE" b="1" dirty="0">
                <a:solidFill>
                  <a:srgbClr val="FFFFFF"/>
                </a:solidFill>
              </a:rPr>
              <a:t>Kritik, dass nicht alle Akteur*innen vor der Erstellung dieses Eckpunktepapiers konsultiert wurden</a:t>
            </a:r>
          </a:p>
          <a:p>
            <a:pPr marL="0" indent="0">
              <a:buNone/>
            </a:pPr>
            <a:endParaRPr lang="de-DE" b="1" dirty="0">
              <a:solidFill>
                <a:srgbClr val="FFFFFF"/>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910" y="0"/>
            <a:ext cx="6858000" cy="6858000"/>
          </a:xfrm>
          <a:prstGeom prst="rect">
            <a:avLst/>
          </a:prstGeom>
        </p:spPr>
      </p:pic>
    </p:spTree>
    <p:extLst>
      <p:ext uri="{BB962C8B-B14F-4D97-AF65-F5344CB8AC3E}">
        <p14:creationId xmlns:p14="http://schemas.microsoft.com/office/powerpoint/2010/main" val="120801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Untertitel 2"/>
          <p:cNvSpPr txBox="1">
            <a:spLocks/>
          </p:cNvSpPr>
          <p:nvPr/>
        </p:nvSpPr>
        <p:spPr>
          <a:xfrm>
            <a:off x="1295632" y="1022888"/>
            <a:ext cx="4766788" cy="3942894"/>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rgbClr val="3D4E5C"/>
                </a:solidFill>
                <a:effectLst/>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rgbClr val="3D4E5C"/>
                </a:solidFill>
                <a:effectLst/>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rgbClr val="3D4E5C"/>
                </a:solidFill>
                <a:effectLst/>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rgbClr val="3D4E5C"/>
                </a:solidFill>
                <a:effectLst/>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rgbClr val="3D4E5C"/>
                </a:solidFill>
                <a:effectLst/>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de-DE" sz="1000" b="1" dirty="0">
                <a:solidFill>
                  <a:srgbClr val="FFFFFF"/>
                </a:solidFill>
              </a:rPr>
              <a:t>2017</a:t>
            </a:r>
            <a:br>
              <a:rPr lang="de-DE" sz="1000" b="1" dirty="0">
                <a:solidFill>
                  <a:srgbClr val="FFFFFF"/>
                </a:solidFill>
              </a:rPr>
            </a:br>
            <a:r>
              <a:rPr lang="de-DE" sz="1000" b="1" dirty="0">
                <a:solidFill>
                  <a:srgbClr val="FFFFFF"/>
                </a:solidFill>
              </a:rPr>
              <a:t>Im Vorfeld: Mobilmachung gegen die Studiengebühren </a:t>
            </a:r>
            <a:br>
              <a:rPr lang="de-DE" sz="1000" b="1" dirty="0">
                <a:solidFill>
                  <a:srgbClr val="FFFFFF"/>
                </a:solidFill>
              </a:rPr>
            </a:br>
            <a:r>
              <a:rPr lang="de-DE" sz="1000" b="1" dirty="0">
                <a:solidFill>
                  <a:srgbClr val="FFFFFF"/>
                </a:solidFill>
              </a:rPr>
              <a:t>„für“ Nicht-EU-Ausländische Studierende</a:t>
            </a:r>
          </a:p>
          <a:p>
            <a:pPr marL="0" indent="0">
              <a:buNone/>
            </a:pPr>
            <a:r>
              <a:rPr lang="de-DE" sz="1000" b="1" dirty="0">
                <a:solidFill>
                  <a:srgbClr val="FFFFFF"/>
                </a:solidFill>
              </a:rPr>
              <a:t>Februar 2018</a:t>
            </a:r>
            <a:br>
              <a:rPr lang="de-DE" sz="1000" b="1" dirty="0">
                <a:solidFill>
                  <a:srgbClr val="FFFFFF"/>
                </a:solidFill>
              </a:rPr>
            </a:br>
            <a:r>
              <a:rPr lang="de-DE" sz="1000" b="1" dirty="0">
                <a:solidFill>
                  <a:srgbClr val="FFFFFF"/>
                </a:solidFill>
              </a:rPr>
              <a:t>Das Ministerium veröffentlicht im Februar in einer Pressekonferenz ein Eckpunktepapier zum neuen </a:t>
            </a:r>
            <a:br>
              <a:rPr lang="de-DE" sz="1000" b="1" dirty="0">
                <a:solidFill>
                  <a:srgbClr val="FFFFFF"/>
                </a:solidFill>
              </a:rPr>
            </a:br>
            <a:r>
              <a:rPr lang="de-DE" sz="1000" b="1" dirty="0">
                <a:solidFill>
                  <a:srgbClr val="FFFFFF"/>
                </a:solidFill>
              </a:rPr>
              <a:t>Hochschulgesetz</a:t>
            </a:r>
          </a:p>
          <a:p>
            <a:pPr marL="0" indent="0">
              <a:buNone/>
            </a:pPr>
            <a:r>
              <a:rPr lang="de-DE" sz="1000" b="1" dirty="0">
                <a:solidFill>
                  <a:srgbClr val="FFFFFF"/>
                </a:solidFill>
              </a:rPr>
              <a:t>Im Anschluss</a:t>
            </a:r>
            <a:br>
              <a:rPr lang="de-DE" sz="1000" b="1" dirty="0">
                <a:solidFill>
                  <a:srgbClr val="FFFFFF"/>
                </a:solidFill>
              </a:rPr>
            </a:br>
            <a:r>
              <a:rPr lang="de-DE" sz="1000" b="1" dirty="0">
                <a:solidFill>
                  <a:srgbClr val="FFFFFF"/>
                </a:solidFill>
              </a:rPr>
              <a:t>Kritik, dass nicht alle Akteur*innen vor der Erstellung dieses Eckpunktepapiers konsultiert wurden</a:t>
            </a:r>
          </a:p>
        </p:txBody>
      </p:sp>
      <p:sp>
        <p:nvSpPr>
          <p:cNvPr id="7" name="Untertitel 2"/>
          <p:cNvSpPr txBox="1">
            <a:spLocks/>
          </p:cNvSpPr>
          <p:nvPr/>
        </p:nvSpPr>
        <p:spPr>
          <a:xfrm>
            <a:off x="1295632" y="5229253"/>
            <a:ext cx="5877000" cy="974602"/>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rgbClr val="3D4E5C"/>
                </a:solidFill>
                <a:effectLst/>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rgbClr val="3D4E5C"/>
                </a:solidFill>
                <a:effectLst/>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rgbClr val="3D4E5C"/>
                </a:solidFill>
                <a:effectLst/>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rgbClr val="3D4E5C"/>
                </a:solidFill>
                <a:effectLst/>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rgbClr val="3D4E5C"/>
                </a:solidFill>
                <a:effectLst/>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de-DE" b="1" dirty="0">
                <a:solidFill>
                  <a:srgbClr val="FFFFFF"/>
                </a:solidFill>
              </a:rPr>
              <a:t>Anfang März</a:t>
            </a:r>
          </a:p>
          <a:p>
            <a:pPr marL="0" indent="0">
              <a:buNone/>
            </a:pPr>
            <a:r>
              <a:rPr lang="de-DE" b="1" dirty="0">
                <a:solidFill>
                  <a:srgbClr val="FFFFFF"/>
                </a:solidFill>
              </a:rPr>
              <a:t>Gespräch Landes-ASten-Treffen mit Ministerium (Bei Interesse: Protokoll auf Anfrage)</a:t>
            </a:r>
          </a:p>
          <a:p>
            <a:pPr marL="0" indent="0">
              <a:buNone/>
            </a:pPr>
            <a:endParaRPr lang="de-DE" b="1" dirty="0">
              <a:solidFill>
                <a:srgbClr val="FFFFFF"/>
              </a:solidFill>
            </a:endParaRPr>
          </a:p>
        </p:txBody>
      </p:sp>
      <p:grpSp>
        <p:nvGrpSpPr>
          <p:cNvPr id="11" name="Group 10"/>
          <p:cNvGrpSpPr/>
          <p:nvPr/>
        </p:nvGrpSpPr>
        <p:grpSpPr>
          <a:xfrm>
            <a:off x="880533" y="0"/>
            <a:ext cx="327378" cy="6858000"/>
            <a:chOff x="880533" y="0"/>
            <a:chExt cx="327378" cy="6858000"/>
          </a:xfrm>
        </p:grpSpPr>
        <p:cxnSp>
          <p:nvCxnSpPr>
            <p:cNvPr id="12" name="Straight Connector 11"/>
            <p:cNvCxnSpPr/>
            <p:nvPr/>
          </p:nvCxnSpPr>
          <p:spPr>
            <a:xfrm>
              <a:off x="1044222" y="0"/>
              <a:ext cx="0" cy="6858000"/>
            </a:xfrm>
            <a:prstGeom prst="line">
              <a:avLst/>
            </a:prstGeom>
            <a:ln w="38100">
              <a:solidFill>
                <a:srgbClr val="EFF2F4"/>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80533" y="5263120"/>
              <a:ext cx="327378" cy="327378"/>
            </a:xfrm>
            <a:prstGeom prst="ellipse">
              <a:avLst/>
            </a:prstGeom>
            <a:solidFill>
              <a:srgbClr val="EFF2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019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Zeitplan zum neuen Hochschulgesetz</a:t>
            </a:r>
          </a:p>
        </p:txBody>
      </p:sp>
      <p:sp>
        <p:nvSpPr>
          <p:cNvPr id="3" name="Inhaltsplatzhalter 2"/>
          <p:cNvSpPr>
            <a:spLocks noGrp="1"/>
          </p:cNvSpPr>
          <p:nvPr>
            <p:ph idx="1"/>
          </p:nvPr>
        </p:nvSpPr>
        <p:spPr>
          <a:xfrm>
            <a:off x="1154954" y="2417520"/>
            <a:ext cx="8825659" cy="3416300"/>
          </a:xfrm>
        </p:spPr>
        <p:txBody>
          <a:bodyPr>
            <a:noAutofit/>
          </a:bodyPr>
          <a:lstStyle/>
          <a:p>
            <a:r>
              <a:rPr lang="de-DE" dirty="0"/>
              <a:t>Februar: Ein offizielles, der Presse vorgestelltes Eckpunktepapier</a:t>
            </a:r>
          </a:p>
          <a:p>
            <a:r>
              <a:rPr lang="de-DE" dirty="0"/>
              <a:t>Mai: Ein </a:t>
            </a:r>
            <a:r>
              <a:rPr lang="de-DE" dirty="0" err="1"/>
              <a:t>Referententwurf</a:t>
            </a:r>
            <a:r>
              <a:rPr lang="de-DE" dirty="0"/>
              <a:t> ist an die Studierendenvertretungen gegangen</a:t>
            </a:r>
          </a:p>
          <a:p>
            <a:r>
              <a:rPr lang="de-DE" dirty="0"/>
              <a:t>Juli: Möglichkeit, bis zum 15.07. Stellung zu nehmen</a:t>
            </a:r>
          </a:p>
          <a:p>
            <a:r>
              <a:rPr lang="de-DE" dirty="0"/>
              <a:t>Einschätzung einiger Abgeordneter im Landtag: </a:t>
            </a:r>
            <a:br>
              <a:rPr lang="de-DE" dirty="0"/>
            </a:br>
            <a:r>
              <a:rPr lang="de-DE" dirty="0"/>
              <a:t>Erste Anhörungen im September</a:t>
            </a:r>
          </a:p>
          <a:p>
            <a:r>
              <a:rPr lang="de-DE" dirty="0"/>
              <a:t>Im Sommer 2019 wird vermutlich der Gesetzesentwurf eingebracht werden</a:t>
            </a:r>
          </a:p>
          <a:p>
            <a:r>
              <a:rPr lang="de-DE" dirty="0"/>
              <a:t>Inkrafttreten ab </a:t>
            </a:r>
            <a:r>
              <a:rPr lang="de-DE" dirty="0" err="1"/>
              <a:t>WiSe</a:t>
            </a:r>
            <a:r>
              <a:rPr lang="de-DE" dirty="0"/>
              <a:t> 2019/20</a:t>
            </a:r>
          </a:p>
        </p:txBody>
      </p:sp>
      <p:sp>
        <p:nvSpPr>
          <p:cNvPr id="5" name="Freeform 4"/>
          <p:cNvSpPr/>
          <p:nvPr/>
        </p:nvSpPr>
        <p:spPr>
          <a:xfrm>
            <a:off x="2445421" y="3108960"/>
            <a:ext cx="2019900" cy="213359"/>
          </a:xfrm>
          <a:custGeom>
            <a:avLst/>
            <a:gdLst>
              <a:gd name="connsiteX0" fmla="*/ 0 w 991753"/>
              <a:gd name="connsiteY0" fmla="*/ 21323 h 63657"/>
              <a:gd name="connsiteX1" fmla="*/ 321733 w 991753"/>
              <a:gd name="connsiteY1" fmla="*/ 4390 h 63657"/>
              <a:gd name="connsiteX2" fmla="*/ 812800 w 991753"/>
              <a:gd name="connsiteY2" fmla="*/ 4390 h 63657"/>
              <a:gd name="connsiteX3" fmla="*/ 973666 w 991753"/>
              <a:gd name="connsiteY3" fmla="*/ 4390 h 63657"/>
              <a:gd name="connsiteX4" fmla="*/ 431800 w 991753"/>
              <a:gd name="connsiteY4" fmla="*/ 63657 h 63657"/>
              <a:gd name="connsiteX5" fmla="*/ 431800 w 991753"/>
              <a:gd name="connsiteY5" fmla="*/ 63657 h 6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753" h="63657">
                <a:moveTo>
                  <a:pt x="0" y="21323"/>
                </a:moveTo>
                <a:cubicBezTo>
                  <a:pt x="93133" y="14267"/>
                  <a:pt x="186266" y="7212"/>
                  <a:pt x="321733" y="4390"/>
                </a:cubicBezTo>
                <a:cubicBezTo>
                  <a:pt x="457200" y="1568"/>
                  <a:pt x="812800" y="4390"/>
                  <a:pt x="812800" y="4390"/>
                </a:cubicBezTo>
                <a:cubicBezTo>
                  <a:pt x="921455" y="4390"/>
                  <a:pt x="1037166" y="-5488"/>
                  <a:pt x="973666" y="4390"/>
                </a:cubicBezTo>
                <a:cubicBezTo>
                  <a:pt x="910166" y="14268"/>
                  <a:pt x="431800" y="63657"/>
                  <a:pt x="431800" y="63657"/>
                </a:cubicBezTo>
                <a:lnTo>
                  <a:pt x="431800" y="63657"/>
                </a:lnTo>
              </a:path>
            </a:pathLst>
          </a:custGeom>
          <a:noFill/>
          <a:ln w="31750">
            <a:solidFill>
              <a:srgbClr val="CE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551129" y="4631410"/>
            <a:ext cx="1788583" cy="45719"/>
          </a:xfrm>
          <a:custGeom>
            <a:avLst/>
            <a:gdLst>
              <a:gd name="connsiteX0" fmla="*/ 0 w 558373"/>
              <a:gd name="connsiteY0" fmla="*/ 11544 h 113144"/>
              <a:gd name="connsiteX1" fmla="*/ 423333 w 558373"/>
              <a:gd name="connsiteY1" fmla="*/ 11544 h 113144"/>
              <a:gd name="connsiteX2" fmla="*/ 541867 w 558373"/>
              <a:gd name="connsiteY2" fmla="*/ 3077 h 113144"/>
              <a:gd name="connsiteX3" fmla="*/ 110067 w 558373"/>
              <a:gd name="connsiteY3" fmla="*/ 70810 h 113144"/>
              <a:gd name="connsiteX4" fmla="*/ 355600 w 558373"/>
              <a:gd name="connsiteY4" fmla="*/ 113144 h 113144"/>
              <a:gd name="connsiteX5" fmla="*/ 355600 w 558373"/>
              <a:gd name="connsiteY5" fmla="*/ 113144 h 11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373" h="113144">
                <a:moveTo>
                  <a:pt x="0" y="11544"/>
                </a:moveTo>
                <a:lnTo>
                  <a:pt x="423333" y="11544"/>
                </a:lnTo>
                <a:cubicBezTo>
                  <a:pt x="513644" y="10133"/>
                  <a:pt x="594078" y="-6801"/>
                  <a:pt x="541867" y="3077"/>
                </a:cubicBezTo>
                <a:cubicBezTo>
                  <a:pt x="489656" y="12955"/>
                  <a:pt x="141111" y="52466"/>
                  <a:pt x="110067" y="70810"/>
                </a:cubicBezTo>
                <a:cubicBezTo>
                  <a:pt x="79023" y="89154"/>
                  <a:pt x="355600" y="113144"/>
                  <a:pt x="355600" y="113144"/>
                </a:cubicBezTo>
                <a:lnTo>
                  <a:pt x="355600" y="113144"/>
                </a:lnTo>
              </a:path>
            </a:pathLst>
          </a:custGeom>
          <a:noFill/>
          <a:ln w="31750">
            <a:solidFill>
              <a:srgbClr val="CE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400674" y="5073699"/>
            <a:ext cx="1446600" cy="45719"/>
          </a:xfrm>
          <a:custGeom>
            <a:avLst/>
            <a:gdLst>
              <a:gd name="connsiteX0" fmla="*/ 0 w 1625600"/>
              <a:gd name="connsiteY0" fmla="*/ 154001 h 154001"/>
              <a:gd name="connsiteX1" fmla="*/ 660400 w 1625600"/>
              <a:gd name="connsiteY1" fmla="*/ 1601 h 154001"/>
              <a:gd name="connsiteX2" fmla="*/ 1253066 w 1625600"/>
              <a:gd name="connsiteY2" fmla="*/ 77801 h 154001"/>
              <a:gd name="connsiteX3" fmla="*/ 1625600 w 1625600"/>
              <a:gd name="connsiteY3" fmla="*/ 137068 h 154001"/>
            </a:gdLst>
            <a:ahLst/>
            <a:cxnLst>
              <a:cxn ang="0">
                <a:pos x="connsiteX0" y="connsiteY0"/>
              </a:cxn>
              <a:cxn ang="0">
                <a:pos x="connsiteX1" y="connsiteY1"/>
              </a:cxn>
              <a:cxn ang="0">
                <a:pos x="connsiteX2" y="connsiteY2"/>
              </a:cxn>
              <a:cxn ang="0">
                <a:pos x="connsiteX3" y="connsiteY3"/>
              </a:cxn>
            </a:cxnLst>
            <a:rect l="l" t="t" r="r" b="b"/>
            <a:pathLst>
              <a:path w="1625600" h="154001">
                <a:moveTo>
                  <a:pt x="0" y="154001"/>
                </a:moveTo>
                <a:cubicBezTo>
                  <a:pt x="225778" y="84151"/>
                  <a:pt x="451556" y="14301"/>
                  <a:pt x="660400" y="1601"/>
                </a:cubicBezTo>
                <a:cubicBezTo>
                  <a:pt x="869244" y="-11099"/>
                  <a:pt x="1092199" y="55223"/>
                  <a:pt x="1253066" y="77801"/>
                </a:cubicBezTo>
                <a:cubicBezTo>
                  <a:pt x="1413933" y="100379"/>
                  <a:pt x="1625600" y="137068"/>
                  <a:pt x="1625600" y="137068"/>
                </a:cubicBezTo>
              </a:path>
            </a:pathLst>
          </a:custGeom>
          <a:noFill/>
          <a:ln w="31750">
            <a:solidFill>
              <a:srgbClr val="CE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252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Inhalte des Eckpunktepapiers</a:t>
            </a:r>
            <a:endParaRPr lang="de-DE" dirty="0"/>
          </a:p>
        </p:txBody>
      </p:sp>
      <p:sp>
        <p:nvSpPr>
          <p:cNvPr id="3" name="Inhaltsplatzhalter 2"/>
          <p:cNvSpPr>
            <a:spLocks noGrp="1"/>
          </p:cNvSpPr>
          <p:nvPr>
            <p:ph idx="1"/>
          </p:nvPr>
        </p:nvSpPr>
        <p:spPr>
          <a:xfrm>
            <a:off x="1154954" y="2074620"/>
            <a:ext cx="8825659" cy="3416300"/>
          </a:xfrm>
        </p:spPr>
        <p:txBody>
          <a:bodyPr>
            <a:noAutofit/>
          </a:bodyPr>
          <a:lstStyle/>
          <a:p>
            <a:r>
              <a:rPr lang="de-DE" dirty="0"/>
              <a:t>Anwesenheitspflichten: Streichung der Regelung in §64, 2a)</a:t>
            </a:r>
          </a:p>
          <a:p>
            <a:r>
              <a:rPr lang="de-DE" dirty="0"/>
              <a:t>Maßnahmen zur Senkung der </a:t>
            </a:r>
            <a:r>
              <a:rPr lang="de-DE" dirty="0" err="1"/>
              <a:t>Abbrecher</a:t>
            </a:r>
            <a:r>
              <a:rPr lang="de-DE" dirty="0"/>
              <a:t>*</a:t>
            </a:r>
            <a:r>
              <a:rPr lang="de-DE" dirty="0" err="1"/>
              <a:t>innenquote</a:t>
            </a:r>
            <a:r>
              <a:rPr lang="de-DE" dirty="0"/>
              <a:t>:</a:t>
            </a:r>
          </a:p>
          <a:p>
            <a:r>
              <a:rPr lang="de-DE" dirty="0"/>
              <a:t>Studienverlaufsvereinbarungen mit verbindlichem Charakter</a:t>
            </a:r>
          </a:p>
          <a:p>
            <a:r>
              <a:rPr lang="de-DE" dirty="0"/>
              <a:t>Online-</a:t>
            </a:r>
            <a:r>
              <a:rPr lang="de-DE" dirty="0" err="1"/>
              <a:t>Self</a:t>
            </a:r>
            <a:r>
              <a:rPr lang="de-DE" dirty="0"/>
              <a:t>-Assessments</a:t>
            </a:r>
          </a:p>
          <a:p>
            <a:r>
              <a:rPr lang="de-DE" dirty="0"/>
              <a:t>Abschaffung der gesetzlich vorgeschriebenen sog. „Zivilklausel“ (eigentlich: Friedensklausel)</a:t>
            </a:r>
          </a:p>
          <a:p>
            <a:r>
              <a:rPr lang="de-DE" dirty="0"/>
              <a:t>Abschaffung der SHK-Beiräte und Streichung des Rahmenkodexes für gute Beschäftigungsbedingungen</a:t>
            </a:r>
          </a:p>
          <a:p>
            <a:r>
              <a:rPr lang="de-DE" dirty="0"/>
              <a:t>Aufhebung der Regelung zur Gruppenparität im Senat</a:t>
            </a:r>
          </a:p>
          <a:p>
            <a:r>
              <a:rPr lang="de-DE" dirty="0"/>
              <a:t>Stärkung des Hochschulrats</a:t>
            </a:r>
          </a:p>
          <a:p>
            <a:r>
              <a:rPr lang="de-DE" dirty="0"/>
              <a:t>Abschaffung Studienbeiräte</a:t>
            </a:r>
          </a:p>
        </p:txBody>
      </p:sp>
    </p:spTree>
    <p:extLst>
      <p:ext uri="{BB962C8B-B14F-4D97-AF65-F5344CB8AC3E}">
        <p14:creationId xmlns:p14="http://schemas.microsoft.com/office/powerpoint/2010/main" val="79020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Inhalte </a:t>
            </a:r>
            <a:r>
              <a:rPr lang="de-DE"/>
              <a:t>des Referentenentwurfs</a:t>
            </a:r>
            <a:endParaRPr lang="de-DE" dirty="0"/>
          </a:p>
        </p:txBody>
      </p:sp>
      <p:sp>
        <p:nvSpPr>
          <p:cNvPr id="3" name="Inhaltsplatzhalter 2"/>
          <p:cNvSpPr>
            <a:spLocks noGrp="1"/>
          </p:cNvSpPr>
          <p:nvPr>
            <p:ph idx="1"/>
          </p:nvPr>
        </p:nvSpPr>
        <p:spPr>
          <a:xfrm>
            <a:off x="1154954" y="1720850"/>
            <a:ext cx="8825659" cy="3416300"/>
          </a:xfrm>
        </p:spPr>
        <p:txBody>
          <a:bodyPr>
            <a:noAutofit/>
          </a:bodyPr>
          <a:lstStyle/>
          <a:p>
            <a:r>
              <a:rPr lang="de-DE" dirty="0"/>
              <a:t>Anwesenheitspflichten ersatzlose Streichung von §64, 2a);</a:t>
            </a:r>
            <a:br>
              <a:rPr lang="de-DE" dirty="0"/>
            </a:br>
            <a:r>
              <a:rPr lang="de-DE" dirty="0"/>
              <a:t>Zusage: </a:t>
            </a:r>
            <a:r>
              <a:rPr lang="de-DE" dirty="0" err="1"/>
              <a:t>Wsl</a:t>
            </a:r>
            <a:r>
              <a:rPr lang="de-DE" dirty="0"/>
              <a:t>. Kommt in die Erläuterungen ein Satz, dass Anwesenheitspflichten in Vorlesungen nicht erwünscht sind</a:t>
            </a:r>
          </a:p>
          <a:p>
            <a:r>
              <a:rPr lang="de-DE" dirty="0"/>
              <a:t>Maßnahmen zur Senkung der </a:t>
            </a:r>
            <a:r>
              <a:rPr lang="de-DE" dirty="0" err="1"/>
              <a:t>Abbrecher</a:t>
            </a:r>
            <a:r>
              <a:rPr lang="de-DE" dirty="0"/>
              <a:t>*</a:t>
            </a:r>
            <a:r>
              <a:rPr lang="de-DE" dirty="0" err="1"/>
              <a:t>innenquote</a:t>
            </a:r>
            <a:r>
              <a:rPr lang="de-DE" dirty="0"/>
              <a:t>:</a:t>
            </a:r>
          </a:p>
          <a:p>
            <a:r>
              <a:rPr lang="de-DE" dirty="0"/>
              <a:t>Optional: Studienverlaufsvereinbarungen mit verbindlichem Charakter</a:t>
            </a:r>
          </a:p>
          <a:p>
            <a:r>
              <a:rPr lang="de-DE" dirty="0"/>
              <a:t>Optional: Online-Self-Assessments</a:t>
            </a:r>
          </a:p>
          <a:p>
            <a:r>
              <a:rPr lang="de-DE" dirty="0"/>
              <a:t>Abschaffung der sog. „Zivilklausel“ (eigentlich: Friedensklausel)</a:t>
            </a:r>
            <a:br>
              <a:rPr lang="de-DE" dirty="0"/>
            </a:br>
            <a:r>
              <a:rPr lang="de-DE" dirty="0"/>
              <a:t>Universität darf bestehende Regelungen beibehalten</a:t>
            </a:r>
          </a:p>
          <a:p>
            <a:r>
              <a:rPr lang="de-DE" dirty="0"/>
              <a:t>Abschaffung der SHK-Beiräte optional, Streichung des Rahmenkodexes für gute Beschäftigungsbedingungen</a:t>
            </a:r>
          </a:p>
          <a:p>
            <a:r>
              <a:rPr lang="de-DE" dirty="0"/>
              <a:t>Aufhebung der gesetzlich manifestierten Regelung zur Gruppenparität im Senat</a:t>
            </a:r>
          </a:p>
          <a:p>
            <a:r>
              <a:rPr lang="de-DE" dirty="0"/>
              <a:t>Stärkung der Kompetenzen Hochschulrats</a:t>
            </a:r>
          </a:p>
          <a:p>
            <a:r>
              <a:rPr lang="de-DE" dirty="0"/>
              <a:t>Abschaffung Studienbeiräte optional</a:t>
            </a:r>
          </a:p>
          <a:p>
            <a:endParaRPr lang="de-DE" dirty="0"/>
          </a:p>
        </p:txBody>
      </p:sp>
    </p:spTree>
    <p:extLst>
      <p:ext uri="{BB962C8B-B14F-4D97-AF65-F5344CB8AC3E}">
        <p14:creationId xmlns:p14="http://schemas.microsoft.com/office/powerpoint/2010/main" val="100329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Sitzungssaal">
  <a:themeElements>
    <a:clrScheme name="Benutzerdefiniert 5">
      <a:dk1>
        <a:srgbClr val="D62C2C"/>
      </a:dk1>
      <a:lt1>
        <a:srgbClr val="0ABFEE"/>
      </a:lt1>
      <a:dk2>
        <a:srgbClr val="D62C2C"/>
      </a:dk2>
      <a:lt2>
        <a:srgbClr val="EBEBEB"/>
      </a:lt2>
      <a:accent1>
        <a:srgbClr val="FF9E00"/>
      </a:accent1>
      <a:accent2>
        <a:srgbClr val="FF9E00"/>
      </a:accent2>
      <a:accent3>
        <a:srgbClr val="D62C2C"/>
      </a:accent3>
      <a:accent4>
        <a:srgbClr val="077897"/>
      </a:accent4>
      <a:accent5>
        <a:srgbClr val="0ABFEE"/>
      </a:accent5>
      <a:accent6>
        <a:srgbClr val="881A1A"/>
      </a:accent6>
      <a:hlink>
        <a:srgbClr val="FF9E00"/>
      </a:hlink>
      <a:folHlink>
        <a:srgbClr val="0ABFEE"/>
      </a:folHlink>
    </a:clrScheme>
    <a:fontScheme name="Ion-Sitzungssaal">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treme Schatten">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0</TotalTime>
  <Words>784</Words>
  <Application>Microsoft Macintosh PowerPoint</Application>
  <PresentationFormat>Breitbild</PresentationFormat>
  <Paragraphs>144</Paragraphs>
  <Slides>26</Slides>
  <Notes>23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26</vt:i4>
      </vt:variant>
    </vt:vector>
  </HeadingPairs>
  <TitlesOfParts>
    <vt:vector size="32" baseType="lpstr">
      <vt:lpstr>Arial</vt:lpstr>
      <vt:lpstr>Calibri</vt:lpstr>
      <vt:lpstr>Century Gothic</vt:lpstr>
      <vt:lpstr>Wingdings</vt:lpstr>
      <vt:lpstr>Wingdings 3</vt:lpstr>
      <vt:lpstr>Ion-Sitzungssaal</vt:lpstr>
      <vt:lpstr>Das neue Hochschulgesetz</vt:lpstr>
      <vt:lpstr>Was bisher geschah…</vt:lpstr>
      <vt:lpstr>PowerPoint-Präsentation</vt:lpstr>
      <vt:lpstr>PowerPoint-Präsentation</vt:lpstr>
      <vt:lpstr>PowerPoint-Präsentation</vt:lpstr>
      <vt:lpstr>PowerPoint-Präsentation</vt:lpstr>
      <vt:lpstr>Zeitplan zum neuen Hochschulgesetz</vt:lpstr>
      <vt:lpstr>Inhalte des Eckpunktepapiers</vt:lpstr>
      <vt:lpstr>Inhalte des Referentenentwurfs</vt:lpstr>
      <vt:lpstr>Anwesenheitspflichten</vt:lpstr>
      <vt:lpstr>Studienverlaufsvereinbarungen (optional vorgeschlagen)</vt:lpstr>
      <vt:lpstr>Studienverlaufsvereinbarungen (optional vorgeschlagen)</vt:lpstr>
      <vt:lpstr>Online-Self-Assessments  (optional vorgeschlagen)</vt:lpstr>
      <vt:lpstr>Zivilklausel/ Friedensklausel</vt:lpstr>
      <vt:lpstr>SHK Räte (werden optional)</vt:lpstr>
      <vt:lpstr>Rahmenkodex Gute  Beschäftigungsbedingungen</vt:lpstr>
      <vt:lpstr>Viertelparität im Senat (wird optional)</vt:lpstr>
      <vt:lpstr>Hochschulrat</vt:lpstr>
      <vt:lpstr>Studienbeiräte (wird optional)</vt:lpstr>
      <vt:lpstr>PowerPoint-Präsentation</vt:lpstr>
      <vt:lpstr>Studiengebühren “für“ Nicht-EU-Ausländische Studierende</vt:lpstr>
      <vt:lpstr>Positive Punkte im Referent*innenentwurf</vt:lpstr>
      <vt:lpstr>Tenor</vt:lpstr>
      <vt:lpstr>Zeit für Fragen</vt:lpstr>
      <vt:lpstr>Die Kampagne</vt:lpstr>
      <vt:lpstr>Fragen? Ideen? Anregungen?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Eckpunktepapier zum neuen Hochschulgesetz</dc:title>
  <dc:creator>Katrin Lögering</dc:creator>
  <cp:lastModifiedBy>Microsoft Office User</cp:lastModifiedBy>
  <cp:revision>120</cp:revision>
  <cp:lastPrinted>2018-06-09T21:11:52Z</cp:lastPrinted>
  <dcterms:created xsi:type="dcterms:W3CDTF">2018-04-23T14:56:58Z</dcterms:created>
  <dcterms:modified xsi:type="dcterms:W3CDTF">2019-07-10T11:32:12Z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